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5"/>
  </p:notesMasterIdLst>
  <p:sldIdLst>
    <p:sldId id="256" r:id="rId5"/>
    <p:sldId id="329" r:id="rId6"/>
    <p:sldId id="377" r:id="rId7"/>
    <p:sldId id="378" r:id="rId8"/>
    <p:sldId id="259" r:id="rId9"/>
    <p:sldId id="386" r:id="rId10"/>
    <p:sldId id="387" r:id="rId11"/>
    <p:sldId id="348" r:id="rId12"/>
    <p:sldId id="388" r:id="rId13"/>
    <p:sldId id="318" r:id="rId14"/>
    <p:sldId id="390" r:id="rId15"/>
    <p:sldId id="391" r:id="rId16"/>
    <p:sldId id="397" r:id="rId17"/>
    <p:sldId id="393" r:id="rId18"/>
    <p:sldId id="394" r:id="rId19"/>
    <p:sldId id="395" r:id="rId20"/>
    <p:sldId id="396" r:id="rId21"/>
    <p:sldId id="408" r:id="rId22"/>
    <p:sldId id="398" r:id="rId23"/>
    <p:sldId id="399" r:id="rId24"/>
    <p:sldId id="400" r:id="rId25"/>
    <p:sldId id="401" r:id="rId26"/>
    <p:sldId id="402" r:id="rId27"/>
    <p:sldId id="314" r:id="rId28"/>
    <p:sldId id="403" r:id="rId29"/>
    <p:sldId id="404" r:id="rId30"/>
    <p:sldId id="281" r:id="rId31"/>
    <p:sldId id="405" r:id="rId32"/>
    <p:sldId id="406" r:id="rId33"/>
    <p:sldId id="407" r:id="rId34"/>
    <p:sldId id="376" r:id="rId35"/>
    <p:sldId id="286" r:id="rId36"/>
    <p:sldId id="409" r:id="rId37"/>
    <p:sldId id="410" r:id="rId38"/>
    <p:sldId id="411" r:id="rId39"/>
    <p:sldId id="331" r:id="rId40"/>
    <p:sldId id="379" r:id="rId41"/>
    <p:sldId id="332" r:id="rId42"/>
    <p:sldId id="380" r:id="rId43"/>
    <p:sldId id="381" r:id="rId44"/>
    <p:sldId id="338" r:id="rId45"/>
    <p:sldId id="382" r:id="rId46"/>
    <p:sldId id="335" r:id="rId47"/>
    <p:sldId id="384" r:id="rId48"/>
    <p:sldId id="385" r:id="rId49"/>
    <p:sldId id="270" r:id="rId50"/>
    <p:sldId id="369" r:id="rId51"/>
    <p:sldId id="370" r:id="rId52"/>
    <p:sldId id="371" r:id="rId53"/>
    <p:sldId id="372" r:id="rId54"/>
    <p:sldId id="373" r:id="rId55"/>
    <p:sldId id="374" r:id="rId56"/>
    <p:sldId id="296" r:id="rId57"/>
    <p:sldId id="413" r:id="rId58"/>
    <p:sldId id="311" r:id="rId59"/>
    <p:sldId id="267" r:id="rId60"/>
    <p:sldId id="414" r:id="rId61"/>
    <p:sldId id="375" r:id="rId62"/>
    <p:sldId id="415" r:id="rId63"/>
    <p:sldId id="41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230455-72B1-442B-9036-4ABB3948D853}">
          <p14:sldIdLst>
            <p14:sldId id="256"/>
            <p14:sldId id="329"/>
            <p14:sldId id="377"/>
            <p14:sldId id="378"/>
            <p14:sldId id="259"/>
            <p14:sldId id="386"/>
            <p14:sldId id="387"/>
            <p14:sldId id="348"/>
            <p14:sldId id="388"/>
            <p14:sldId id="318"/>
            <p14:sldId id="390"/>
            <p14:sldId id="391"/>
            <p14:sldId id="397"/>
            <p14:sldId id="393"/>
            <p14:sldId id="394"/>
            <p14:sldId id="395"/>
            <p14:sldId id="396"/>
            <p14:sldId id="408"/>
            <p14:sldId id="398"/>
            <p14:sldId id="399"/>
            <p14:sldId id="400"/>
            <p14:sldId id="401"/>
            <p14:sldId id="402"/>
            <p14:sldId id="314"/>
            <p14:sldId id="403"/>
            <p14:sldId id="404"/>
            <p14:sldId id="281"/>
            <p14:sldId id="405"/>
            <p14:sldId id="406"/>
            <p14:sldId id="407"/>
            <p14:sldId id="376"/>
            <p14:sldId id="286"/>
            <p14:sldId id="409"/>
            <p14:sldId id="410"/>
            <p14:sldId id="411"/>
            <p14:sldId id="331"/>
            <p14:sldId id="379"/>
            <p14:sldId id="332"/>
            <p14:sldId id="380"/>
            <p14:sldId id="381"/>
            <p14:sldId id="338"/>
            <p14:sldId id="382"/>
            <p14:sldId id="335"/>
            <p14:sldId id="384"/>
            <p14:sldId id="385"/>
            <p14:sldId id="270"/>
            <p14:sldId id="369"/>
            <p14:sldId id="370"/>
            <p14:sldId id="371"/>
            <p14:sldId id="372"/>
            <p14:sldId id="373"/>
            <p14:sldId id="374"/>
            <p14:sldId id="296"/>
            <p14:sldId id="413"/>
            <p14:sldId id="311"/>
            <p14:sldId id="267"/>
            <p14:sldId id="414"/>
            <p14:sldId id="375"/>
            <p14:sldId id="415"/>
            <p14:sldId id="41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26820"/>
    <a:srgbClr val="D15420"/>
    <a:srgbClr val="914115"/>
    <a:srgbClr val="004E9A"/>
    <a:srgbClr val="F8F8F8"/>
    <a:srgbClr val="DADADA"/>
    <a:srgbClr val="787878"/>
    <a:srgbClr val="A967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7B5A6E-4C55-4ADA-8510-92EB4A555E69}" v="14" dt="2023-09-19T17:32:13.4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92"/>
    <p:restoredTop sz="91530" autoAdjust="0"/>
  </p:normalViewPr>
  <p:slideViewPr>
    <p:cSldViewPr snapToGrid="0" snapToObjects="1">
      <p:cViewPr varScale="1">
        <p:scale>
          <a:sx n="104" d="100"/>
          <a:sy n="104" d="100"/>
        </p:scale>
        <p:origin x="972" y="108"/>
      </p:cViewPr>
      <p:guideLst>
        <p:guide orient="horz" pos="2160"/>
        <p:guide pos="3840"/>
      </p:guideLst>
    </p:cSldViewPr>
  </p:slideViewPr>
  <p:notesTextViewPr>
    <p:cViewPr>
      <p:scale>
        <a:sx n="153" d="100"/>
        <a:sy n="153"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260ADA-B465-41B6-B73B-407704F888ED}"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99B11CC5-7EC5-4CAF-BE3C-09DD3B610A41}">
      <dgm:prSet phldrT="[Text]"/>
      <dgm:spPr/>
      <dgm:t>
        <a:bodyPr/>
        <a:lstStyle/>
        <a:p>
          <a:r>
            <a:rPr lang="en-US" dirty="0"/>
            <a:t>TOSS Revenue</a:t>
          </a:r>
        </a:p>
      </dgm:t>
    </dgm:pt>
    <dgm:pt modelId="{9A614EAF-A4C8-4F42-8443-452A2E3842C6}" type="parTrans" cxnId="{6C0AF1BB-7E9E-42AB-8CBE-D28B2EC801DF}">
      <dgm:prSet/>
      <dgm:spPr/>
      <dgm:t>
        <a:bodyPr/>
        <a:lstStyle/>
        <a:p>
          <a:endParaRPr lang="en-US"/>
        </a:p>
      </dgm:t>
    </dgm:pt>
    <dgm:pt modelId="{E58FC8C6-B577-4506-95DE-E36F24178CBD}" type="sibTrans" cxnId="{6C0AF1BB-7E9E-42AB-8CBE-D28B2EC801DF}">
      <dgm:prSet/>
      <dgm:spPr/>
      <dgm:t>
        <a:bodyPr/>
        <a:lstStyle/>
        <a:p>
          <a:endParaRPr lang="en-US"/>
        </a:p>
      </dgm:t>
    </dgm:pt>
    <dgm:pt modelId="{114B1532-5B71-4DE2-BCAD-7C737BB5E889}">
      <dgm:prSet phldrT="[Text]"/>
      <dgm:spPr>
        <a:solidFill>
          <a:schemeClr val="accent2"/>
        </a:solidFill>
      </dgm:spPr>
      <dgm:t>
        <a:bodyPr/>
        <a:lstStyle/>
        <a:p>
          <a:r>
            <a:rPr lang="en-US" dirty="0"/>
            <a:t>Field Enforcement</a:t>
          </a:r>
        </a:p>
      </dgm:t>
    </dgm:pt>
    <dgm:pt modelId="{BF9E3292-9EFA-4FBD-9CF1-C143F2BF6FAA}" type="parTrans" cxnId="{490B146E-4CF2-4378-9930-AC951E39B323}">
      <dgm:prSet/>
      <dgm:spPr/>
      <dgm:t>
        <a:bodyPr vert="vert"/>
        <a:lstStyle/>
        <a:p>
          <a:r>
            <a:rPr lang="en-US" dirty="0">
              <a:solidFill>
                <a:schemeClr val="tx1"/>
              </a:solidFill>
            </a:rPr>
            <a:t>61%</a:t>
          </a:r>
        </a:p>
      </dgm:t>
    </dgm:pt>
    <dgm:pt modelId="{9001D8CE-DF55-42B9-A951-73CD9CCC3EE0}" type="sibTrans" cxnId="{490B146E-4CF2-4378-9930-AC951E39B323}">
      <dgm:prSet/>
      <dgm:spPr/>
      <dgm:t>
        <a:bodyPr/>
        <a:lstStyle/>
        <a:p>
          <a:endParaRPr lang="en-US"/>
        </a:p>
      </dgm:t>
    </dgm:pt>
    <dgm:pt modelId="{33630934-865C-4F10-A9E5-F2EA221D85B6}">
      <dgm:prSet phldrT="[Text]" custT="1"/>
      <dgm:spPr>
        <a:solidFill>
          <a:schemeClr val="bg2">
            <a:lumMod val="50000"/>
          </a:schemeClr>
        </a:solidFill>
      </dgm:spPr>
      <dgm:t>
        <a:bodyPr/>
        <a:lstStyle/>
        <a:p>
          <a:r>
            <a:rPr lang="en-US" sz="1400" dirty="0"/>
            <a:t>Other Direct Personnel Costs for Enforcement and </a:t>
          </a:r>
          <a:r>
            <a:rPr lang="en-US" sz="1400" dirty="0" err="1"/>
            <a:t>IFTA</a:t>
          </a:r>
          <a:r>
            <a:rPr lang="en-US" sz="1400" dirty="0"/>
            <a:t>/</a:t>
          </a:r>
          <a:r>
            <a:rPr lang="en-US" sz="1400" dirty="0" err="1"/>
            <a:t>IRP</a:t>
          </a:r>
          <a:r>
            <a:rPr lang="en-US" sz="1400" dirty="0"/>
            <a:t> Programs</a:t>
          </a:r>
        </a:p>
      </dgm:t>
    </dgm:pt>
    <dgm:pt modelId="{BAC6EE7C-37A7-45D8-AC46-9578F294EC4A}" type="parTrans" cxnId="{8C0A2ACC-62DF-4E1F-86CC-D926D1E492B9}">
      <dgm:prSet/>
      <dgm:spPr/>
      <dgm:t>
        <a:bodyPr/>
        <a:lstStyle/>
        <a:p>
          <a:r>
            <a:rPr lang="en-US" dirty="0">
              <a:solidFill>
                <a:schemeClr val="tx1"/>
              </a:solidFill>
            </a:rPr>
            <a:t>27%</a:t>
          </a:r>
        </a:p>
      </dgm:t>
    </dgm:pt>
    <dgm:pt modelId="{2C02EBEA-B39B-4B33-B01B-794F8E323F13}" type="sibTrans" cxnId="{8C0A2ACC-62DF-4E1F-86CC-D926D1E492B9}">
      <dgm:prSet/>
      <dgm:spPr/>
      <dgm:t>
        <a:bodyPr/>
        <a:lstStyle/>
        <a:p>
          <a:endParaRPr lang="en-US"/>
        </a:p>
      </dgm:t>
    </dgm:pt>
    <dgm:pt modelId="{9CBD701E-3222-4133-8976-FBBBC339C0EC}">
      <dgm:prSet phldrT="[Text]"/>
      <dgm:spPr>
        <a:solidFill>
          <a:schemeClr val="accent4"/>
        </a:solidFill>
      </dgm:spPr>
      <dgm:t>
        <a:bodyPr/>
        <a:lstStyle/>
        <a:p>
          <a:r>
            <a:rPr lang="en-US" dirty="0" err="1"/>
            <a:t>IFTA</a:t>
          </a:r>
          <a:r>
            <a:rPr lang="en-US" dirty="0"/>
            <a:t>/</a:t>
          </a:r>
          <a:r>
            <a:rPr lang="en-US" dirty="0" err="1"/>
            <a:t>IRP</a:t>
          </a:r>
          <a:endParaRPr lang="en-US" dirty="0"/>
        </a:p>
      </dgm:t>
    </dgm:pt>
    <dgm:pt modelId="{C8D43DA1-B394-40EF-910C-2C5BEF22461A}" type="parTrans" cxnId="{A8A6F377-499B-42F7-9ABD-69CA8A48FCCD}">
      <dgm:prSet/>
      <dgm:spPr/>
      <dgm:t>
        <a:bodyPr/>
        <a:lstStyle/>
        <a:p>
          <a:r>
            <a:rPr lang="en-US" dirty="0">
              <a:solidFill>
                <a:schemeClr val="tx1"/>
              </a:solidFill>
            </a:rPr>
            <a:t>12%</a:t>
          </a:r>
        </a:p>
      </dgm:t>
    </dgm:pt>
    <dgm:pt modelId="{F82ADF11-07A9-42E0-9C92-5EE342B857EF}" type="sibTrans" cxnId="{A8A6F377-499B-42F7-9ABD-69CA8A48FCCD}">
      <dgm:prSet/>
      <dgm:spPr/>
      <dgm:t>
        <a:bodyPr/>
        <a:lstStyle/>
        <a:p>
          <a:endParaRPr lang="en-US"/>
        </a:p>
      </dgm:t>
    </dgm:pt>
    <dgm:pt modelId="{0C07A926-2065-4A92-8D1E-0963B889CE96}" type="pres">
      <dgm:prSet presAssocID="{E1260ADA-B465-41B6-B73B-407704F888ED}" presName="Name0" presStyleCnt="0">
        <dgm:presLayoutVars>
          <dgm:chMax val="1"/>
          <dgm:dir/>
          <dgm:animLvl val="ctr"/>
          <dgm:resizeHandles val="exact"/>
        </dgm:presLayoutVars>
      </dgm:prSet>
      <dgm:spPr/>
    </dgm:pt>
    <dgm:pt modelId="{0898FA55-18B7-4BEC-BF49-35ACE095638B}" type="pres">
      <dgm:prSet presAssocID="{99B11CC5-7EC5-4CAF-BE3C-09DD3B610A41}" presName="centerShape" presStyleLbl="node0" presStyleIdx="0" presStyleCnt="1"/>
      <dgm:spPr/>
    </dgm:pt>
    <dgm:pt modelId="{4A83B593-1FD8-423C-9B38-3237C4B0AD20}" type="pres">
      <dgm:prSet presAssocID="{BF9E3292-9EFA-4FBD-9CF1-C143F2BF6FAA}" presName="parTrans" presStyleLbl="sibTrans2D1" presStyleIdx="0" presStyleCnt="3" custScaleX="153086" custScaleY="161864"/>
      <dgm:spPr/>
    </dgm:pt>
    <dgm:pt modelId="{B5616863-D380-4FDC-B403-F27E38318486}" type="pres">
      <dgm:prSet presAssocID="{BF9E3292-9EFA-4FBD-9CF1-C143F2BF6FAA}" presName="connectorText" presStyleLbl="sibTrans2D1" presStyleIdx="0" presStyleCnt="3"/>
      <dgm:spPr/>
    </dgm:pt>
    <dgm:pt modelId="{84555FDD-85D6-40FA-9505-A3948592F534}" type="pres">
      <dgm:prSet presAssocID="{114B1532-5B71-4DE2-BCAD-7C737BB5E889}" presName="node" presStyleLbl="node1" presStyleIdx="0" presStyleCnt="3">
        <dgm:presLayoutVars>
          <dgm:bulletEnabled val="1"/>
        </dgm:presLayoutVars>
      </dgm:prSet>
      <dgm:spPr/>
    </dgm:pt>
    <dgm:pt modelId="{DFEF5557-6457-424F-9EF1-6DE2F787AB71}" type="pres">
      <dgm:prSet presAssocID="{BAC6EE7C-37A7-45D8-AC46-9578F294EC4A}" presName="parTrans" presStyleLbl="sibTrans2D1" presStyleIdx="1" presStyleCnt="3" custScaleX="164434" custScaleY="137131" custLinFactNeighborX="816" custLinFactNeighborY="5297"/>
      <dgm:spPr/>
    </dgm:pt>
    <dgm:pt modelId="{B529E645-9454-4A4B-8B06-5A74722A092B}" type="pres">
      <dgm:prSet presAssocID="{BAC6EE7C-37A7-45D8-AC46-9578F294EC4A}" presName="connectorText" presStyleLbl="sibTrans2D1" presStyleIdx="1" presStyleCnt="3"/>
      <dgm:spPr/>
    </dgm:pt>
    <dgm:pt modelId="{48F742F9-BA91-493B-B2FA-C3F7423EAE89}" type="pres">
      <dgm:prSet presAssocID="{33630934-865C-4F10-A9E5-F2EA221D85B6}" presName="node" presStyleLbl="node1" presStyleIdx="1" presStyleCnt="3" custScaleX="109075" custScaleY="105319" custRadScaleRad="103597" custRadScaleInc="-2769">
        <dgm:presLayoutVars>
          <dgm:bulletEnabled val="1"/>
        </dgm:presLayoutVars>
      </dgm:prSet>
      <dgm:spPr/>
    </dgm:pt>
    <dgm:pt modelId="{377404A7-E8F2-4E68-9885-85B380811A3B}" type="pres">
      <dgm:prSet presAssocID="{C8D43DA1-B394-40EF-910C-2C5BEF22461A}" presName="parTrans" presStyleLbl="sibTrans2D1" presStyleIdx="2" presStyleCnt="3" custScaleX="165245" custScaleY="137684" custLinFactNeighborX="-7054" custLinFactNeighborY="-3622"/>
      <dgm:spPr/>
    </dgm:pt>
    <dgm:pt modelId="{6C5D0800-4EE1-4497-A1E4-2834043582A9}" type="pres">
      <dgm:prSet presAssocID="{C8D43DA1-B394-40EF-910C-2C5BEF22461A}" presName="connectorText" presStyleLbl="sibTrans2D1" presStyleIdx="2" presStyleCnt="3"/>
      <dgm:spPr/>
    </dgm:pt>
    <dgm:pt modelId="{69614EE1-A2D3-467A-A8D0-92CCF9136FC9}" type="pres">
      <dgm:prSet presAssocID="{9CBD701E-3222-4133-8976-FBBBC339C0EC}" presName="node" presStyleLbl="node1" presStyleIdx="2" presStyleCnt="3">
        <dgm:presLayoutVars>
          <dgm:bulletEnabled val="1"/>
        </dgm:presLayoutVars>
      </dgm:prSet>
      <dgm:spPr/>
    </dgm:pt>
  </dgm:ptLst>
  <dgm:cxnLst>
    <dgm:cxn modelId="{6ACC2719-F005-4541-B419-EE4FABB0FB2D}" type="presOf" srcId="{BAC6EE7C-37A7-45D8-AC46-9578F294EC4A}" destId="{B529E645-9454-4A4B-8B06-5A74722A092B}" srcOrd="1" destOrd="0" presId="urn:microsoft.com/office/officeart/2005/8/layout/radial5"/>
    <dgm:cxn modelId="{E1DCBF27-0D32-4E1D-AE25-BF492F2EEF3A}" type="presOf" srcId="{BF9E3292-9EFA-4FBD-9CF1-C143F2BF6FAA}" destId="{B5616863-D380-4FDC-B403-F27E38318486}" srcOrd="1" destOrd="0" presId="urn:microsoft.com/office/officeart/2005/8/layout/radial5"/>
    <dgm:cxn modelId="{490B146E-4CF2-4378-9930-AC951E39B323}" srcId="{99B11CC5-7EC5-4CAF-BE3C-09DD3B610A41}" destId="{114B1532-5B71-4DE2-BCAD-7C737BB5E889}" srcOrd="0" destOrd="0" parTransId="{BF9E3292-9EFA-4FBD-9CF1-C143F2BF6FAA}" sibTransId="{9001D8CE-DF55-42B9-A951-73CD9CCC3EE0}"/>
    <dgm:cxn modelId="{4C524F52-DEE5-4F12-8A3D-E5B078B3974F}" type="presOf" srcId="{9CBD701E-3222-4133-8976-FBBBC339C0EC}" destId="{69614EE1-A2D3-467A-A8D0-92CCF9136FC9}" srcOrd="0" destOrd="0" presId="urn:microsoft.com/office/officeart/2005/8/layout/radial5"/>
    <dgm:cxn modelId="{A8A6F377-499B-42F7-9ABD-69CA8A48FCCD}" srcId="{99B11CC5-7EC5-4CAF-BE3C-09DD3B610A41}" destId="{9CBD701E-3222-4133-8976-FBBBC339C0EC}" srcOrd="2" destOrd="0" parTransId="{C8D43DA1-B394-40EF-910C-2C5BEF22461A}" sibTransId="{F82ADF11-07A9-42E0-9C92-5EE342B857EF}"/>
    <dgm:cxn modelId="{5996BB59-0C79-40F3-8F8E-F75CA5354489}" type="presOf" srcId="{BAC6EE7C-37A7-45D8-AC46-9578F294EC4A}" destId="{DFEF5557-6457-424F-9EF1-6DE2F787AB71}" srcOrd="0" destOrd="0" presId="urn:microsoft.com/office/officeart/2005/8/layout/radial5"/>
    <dgm:cxn modelId="{59CE3597-A1E7-4685-8660-8286ABE56653}" type="presOf" srcId="{BF9E3292-9EFA-4FBD-9CF1-C143F2BF6FAA}" destId="{4A83B593-1FD8-423C-9B38-3237C4B0AD20}" srcOrd="0" destOrd="0" presId="urn:microsoft.com/office/officeart/2005/8/layout/radial5"/>
    <dgm:cxn modelId="{6C0AF1BB-7E9E-42AB-8CBE-D28B2EC801DF}" srcId="{E1260ADA-B465-41B6-B73B-407704F888ED}" destId="{99B11CC5-7EC5-4CAF-BE3C-09DD3B610A41}" srcOrd="0" destOrd="0" parTransId="{9A614EAF-A4C8-4F42-8443-452A2E3842C6}" sibTransId="{E58FC8C6-B577-4506-95DE-E36F24178CBD}"/>
    <dgm:cxn modelId="{78167DC1-48D3-4130-8428-13EBC3F8BF68}" type="presOf" srcId="{E1260ADA-B465-41B6-B73B-407704F888ED}" destId="{0C07A926-2065-4A92-8D1E-0963B889CE96}" srcOrd="0" destOrd="0" presId="urn:microsoft.com/office/officeart/2005/8/layout/radial5"/>
    <dgm:cxn modelId="{DB3DCEC6-7388-4214-8F7F-95D1D69CBFFC}" type="presOf" srcId="{99B11CC5-7EC5-4CAF-BE3C-09DD3B610A41}" destId="{0898FA55-18B7-4BEC-BF49-35ACE095638B}" srcOrd="0" destOrd="0" presId="urn:microsoft.com/office/officeart/2005/8/layout/radial5"/>
    <dgm:cxn modelId="{FBA3BDC8-A220-4500-B13B-6FF58D252F8F}" type="presOf" srcId="{114B1532-5B71-4DE2-BCAD-7C737BB5E889}" destId="{84555FDD-85D6-40FA-9505-A3948592F534}" srcOrd="0" destOrd="0" presId="urn:microsoft.com/office/officeart/2005/8/layout/radial5"/>
    <dgm:cxn modelId="{8C0A2ACC-62DF-4E1F-86CC-D926D1E492B9}" srcId="{99B11CC5-7EC5-4CAF-BE3C-09DD3B610A41}" destId="{33630934-865C-4F10-A9E5-F2EA221D85B6}" srcOrd="1" destOrd="0" parTransId="{BAC6EE7C-37A7-45D8-AC46-9578F294EC4A}" sibTransId="{2C02EBEA-B39B-4B33-B01B-794F8E323F13}"/>
    <dgm:cxn modelId="{7EBCECD8-2AB5-4B0D-B8F5-7BB3EAA15800}" type="presOf" srcId="{C8D43DA1-B394-40EF-910C-2C5BEF22461A}" destId="{6C5D0800-4EE1-4497-A1E4-2834043582A9}" srcOrd="1" destOrd="0" presId="urn:microsoft.com/office/officeart/2005/8/layout/radial5"/>
    <dgm:cxn modelId="{F33429EF-01B1-4D33-AFAD-5ACC2CA93EE8}" type="presOf" srcId="{C8D43DA1-B394-40EF-910C-2C5BEF22461A}" destId="{377404A7-E8F2-4E68-9885-85B380811A3B}" srcOrd="0" destOrd="0" presId="urn:microsoft.com/office/officeart/2005/8/layout/radial5"/>
    <dgm:cxn modelId="{FF990AF0-04E1-4F51-A08A-79B36CAC6630}" type="presOf" srcId="{33630934-865C-4F10-A9E5-F2EA221D85B6}" destId="{48F742F9-BA91-493B-B2FA-C3F7423EAE89}" srcOrd="0" destOrd="0" presId="urn:microsoft.com/office/officeart/2005/8/layout/radial5"/>
    <dgm:cxn modelId="{D77D365A-66F2-465E-A7D1-C982404C33BC}" type="presParOf" srcId="{0C07A926-2065-4A92-8D1E-0963B889CE96}" destId="{0898FA55-18B7-4BEC-BF49-35ACE095638B}" srcOrd="0" destOrd="0" presId="urn:microsoft.com/office/officeart/2005/8/layout/radial5"/>
    <dgm:cxn modelId="{FCAA9BAF-B12C-4CEF-863B-BFB8C8DC88ED}" type="presParOf" srcId="{0C07A926-2065-4A92-8D1E-0963B889CE96}" destId="{4A83B593-1FD8-423C-9B38-3237C4B0AD20}" srcOrd="1" destOrd="0" presId="urn:microsoft.com/office/officeart/2005/8/layout/radial5"/>
    <dgm:cxn modelId="{963A1A6B-DB95-4216-99CF-30ADF3524A47}" type="presParOf" srcId="{4A83B593-1FD8-423C-9B38-3237C4B0AD20}" destId="{B5616863-D380-4FDC-B403-F27E38318486}" srcOrd="0" destOrd="0" presId="urn:microsoft.com/office/officeart/2005/8/layout/radial5"/>
    <dgm:cxn modelId="{44C3BC13-8FE3-4646-B65D-119A0DCFAD85}" type="presParOf" srcId="{0C07A926-2065-4A92-8D1E-0963B889CE96}" destId="{84555FDD-85D6-40FA-9505-A3948592F534}" srcOrd="2" destOrd="0" presId="urn:microsoft.com/office/officeart/2005/8/layout/radial5"/>
    <dgm:cxn modelId="{FDAC75D9-FB7F-4194-8C31-444C81978BAD}" type="presParOf" srcId="{0C07A926-2065-4A92-8D1E-0963B889CE96}" destId="{DFEF5557-6457-424F-9EF1-6DE2F787AB71}" srcOrd="3" destOrd="0" presId="urn:microsoft.com/office/officeart/2005/8/layout/radial5"/>
    <dgm:cxn modelId="{EED6DED1-A40F-47DA-88F9-736033CD8D36}" type="presParOf" srcId="{DFEF5557-6457-424F-9EF1-6DE2F787AB71}" destId="{B529E645-9454-4A4B-8B06-5A74722A092B}" srcOrd="0" destOrd="0" presId="urn:microsoft.com/office/officeart/2005/8/layout/radial5"/>
    <dgm:cxn modelId="{3F629938-E8D3-436A-9D78-30B0FBE052CE}" type="presParOf" srcId="{0C07A926-2065-4A92-8D1E-0963B889CE96}" destId="{48F742F9-BA91-493B-B2FA-C3F7423EAE89}" srcOrd="4" destOrd="0" presId="urn:microsoft.com/office/officeart/2005/8/layout/radial5"/>
    <dgm:cxn modelId="{5C53BE9A-7F0E-4AE2-9197-445BFA3525A5}" type="presParOf" srcId="{0C07A926-2065-4A92-8D1E-0963B889CE96}" destId="{377404A7-E8F2-4E68-9885-85B380811A3B}" srcOrd="5" destOrd="0" presId="urn:microsoft.com/office/officeart/2005/8/layout/radial5"/>
    <dgm:cxn modelId="{F0FEFDAF-59A3-4F1F-9A51-E16C106ACA75}" type="presParOf" srcId="{377404A7-E8F2-4E68-9885-85B380811A3B}" destId="{6C5D0800-4EE1-4497-A1E4-2834043582A9}" srcOrd="0" destOrd="0" presId="urn:microsoft.com/office/officeart/2005/8/layout/radial5"/>
    <dgm:cxn modelId="{FEFFA170-B7F0-471C-A652-6740A0A8A4D8}" type="presParOf" srcId="{0C07A926-2065-4A92-8D1E-0963B889CE96}" destId="{69614EE1-A2D3-467A-A8D0-92CCF9136FC9}"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8FA55-18B7-4BEC-BF49-35ACE095638B}">
      <dsp:nvSpPr>
        <dsp:cNvPr id="0" name=""/>
        <dsp:cNvSpPr/>
      </dsp:nvSpPr>
      <dsp:spPr>
        <a:xfrm>
          <a:off x="4726489" y="2439673"/>
          <a:ext cx="1758796" cy="175879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TOSS Revenue</a:t>
          </a:r>
        </a:p>
      </dsp:txBody>
      <dsp:txXfrm>
        <a:off x="4984059" y="2697243"/>
        <a:ext cx="1243656" cy="1243656"/>
      </dsp:txXfrm>
    </dsp:sp>
    <dsp:sp modelId="{4A83B593-1FD8-423C-9B38-3237C4B0AD20}">
      <dsp:nvSpPr>
        <dsp:cNvPr id="0" name=""/>
        <dsp:cNvSpPr/>
      </dsp:nvSpPr>
      <dsp:spPr>
        <a:xfrm rot="16200000">
          <a:off x="5321236" y="1615398"/>
          <a:ext cx="569302" cy="9679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vert"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61%</a:t>
          </a:r>
        </a:p>
      </dsp:txBody>
      <dsp:txXfrm>
        <a:off x="5406632" y="1894380"/>
        <a:ext cx="398511" cy="580759"/>
      </dsp:txXfrm>
    </dsp:sp>
    <dsp:sp modelId="{84555FDD-85D6-40FA-9505-A3948592F534}">
      <dsp:nvSpPr>
        <dsp:cNvPr id="0" name=""/>
        <dsp:cNvSpPr/>
      </dsp:nvSpPr>
      <dsp:spPr>
        <a:xfrm>
          <a:off x="4726489" y="-20791"/>
          <a:ext cx="1758796" cy="1758796"/>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Field Enforcement</a:t>
          </a:r>
        </a:p>
      </dsp:txBody>
      <dsp:txXfrm>
        <a:off x="4984059" y="236779"/>
        <a:ext cx="1243656" cy="1243656"/>
      </dsp:txXfrm>
    </dsp:sp>
    <dsp:sp modelId="{DFEF5557-6457-424F-9EF1-6DE2F787AB71}">
      <dsp:nvSpPr>
        <dsp:cNvPr id="0" name=""/>
        <dsp:cNvSpPr/>
      </dsp:nvSpPr>
      <dsp:spPr>
        <a:xfrm rot="1700316">
          <a:off x="6376630" y="3523490"/>
          <a:ext cx="625838" cy="8200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27%</a:t>
          </a:r>
        </a:p>
      </dsp:txBody>
      <dsp:txXfrm>
        <a:off x="6387880" y="3642935"/>
        <a:ext cx="438087" cy="492018"/>
      </dsp:txXfrm>
    </dsp:sp>
    <dsp:sp modelId="{48F742F9-BA91-493B-B2FA-C3F7423EAE89}">
      <dsp:nvSpPr>
        <dsp:cNvPr id="0" name=""/>
        <dsp:cNvSpPr/>
      </dsp:nvSpPr>
      <dsp:spPr>
        <a:xfrm>
          <a:off x="6890177" y="3602845"/>
          <a:ext cx="1918406" cy="1852346"/>
        </a:xfrm>
        <a:prstGeom prst="ellips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Other Direct Personnel Costs for Enforcement and </a:t>
          </a:r>
          <a:r>
            <a:rPr lang="en-US" sz="1400" kern="1200" dirty="0" err="1"/>
            <a:t>IFTA</a:t>
          </a:r>
          <a:r>
            <a:rPr lang="en-US" sz="1400" kern="1200" dirty="0"/>
            <a:t>/</a:t>
          </a:r>
          <a:r>
            <a:rPr lang="en-US" sz="1400" kern="1200" dirty="0" err="1"/>
            <a:t>IRP</a:t>
          </a:r>
          <a:r>
            <a:rPr lang="en-US" sz="1400" kern="1200" dirty="0"/>
            <a:t> Programs</a:t>
          </a:r>
        </a:p>
      </dsp:txBody>
      <dsp:txXfrm>
        <a:off x="7171121" y="3874115"/>
        <a:ext cx="1356518" cy="1309806"/>
      </dsp:txXfrm>
    </dsp:sp>
    <dsp:sp modelId="{377404A7-E8F2-4E68-9885-85B380811A3B}">
      <dsp:nvSpPr>
        <dsp:cNvPr id="0" name=""/>
        <dsp:cNvSpPr/>
      </dsp:nvSpPr>
      <dsp:spPr>
        <a:xfrm rot="9000000">
          <a:off x="4216097" y="3495597"/>
          <a:ext cx="614520" cy="8233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12%</a:t>
          </a:r>
        </a:p>
      </dsp:txBody>
      <dsp:txXfrm rot="10800000">
        <a:off x="4388103" y="3614175"/>
        <a:ext cx="430164" cy="494003"/>
      </dsp:txXfrm>
    </dsp:sp>
    <dsp:sp modelId="{69614EE1-A2D3-467A-A8D0-92CCF9136FC9}">
      <dsp:nvSpPr>
        <dsp:cNvPr id="0" name=""/>
        <dsp:cNvSpPr/>
      </dsp:nvSpPr>
      <dsp:spPr>
        <a:xfrm>
          <a:off x="2595664" y="3669905"/>
          <a:ext cx="1758796" cy="175879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t>IFTA</a:t>
          </a:r>
          <a:r>
            <a:rPr lang="en-US" sz="1400" kern="1200" dirty="0"/>
            <a:t>/</a:t>
          </a:r>
          <a:r>
            <a:rPr lang="en-US" sz="1400" kern="1200" dirty="0" err="1"/>
            <a:t>IRP</a:t>
          </a:r>
          <a:endParaRPr lang="en-US" sz="1400" kern="1200" dirty="0"/>
        </a:p>
      </dsp:txBody>
      <dsp:txXfrm>
        <a:off x="2853234" y="3927475"/>
        <a:ext cx="1243656" cy="124365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EDEC5-D6AB-8643-A8B8-278794F4EB6C}" type="datetimeFigureOut">
              <a:rPr lang="en-US" smtClean="0"/>
              <a:pPr/>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40B08-8BBB-504C-BAD2-61931D34972B}" type="slidenum">
              <a:rPr lang="en-US" smtClean="0"/>
              <a:pPr/>
              <a:t>‹#›</a:t>
            </a:fld>
            <a:endParaRPr lang="en-US"/>
          </a:p>
        </p:txBody>
      </p:sp>
    </p:spTree>
    <p:extLst>
      <p:ext uri="{BB962C8B-B14F-4D97-AF65-F5344CB8AC3E}">
        <p14:creationId xmlns:p14="http://schemas.microsoft.com/office/powerpoint/2010/main" val="523232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pPr/>
              <a:t>24</a:t>
            </a:fld>
            <a:endParaRPr lang="en-US"/>
          </a:p>
        </p:txBody>
      </p:sp>
    </p:spTree>
    <p:extLst>
      <p:ext uri="{BB962C8B-B14F-4D97-AF65-F5344CB8AC3E}">
        <p14:creationId xmlns:p14="http://schemas.microsoft.com/office/powerpoint/2010/main" val="3900711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Historic</a:t>
            </a:r>
            <a:r>
              <a:rPr lang="en-US" baseline="0" dirty="0"/>
              <a:t> view of TOSS revenue. </a:t>
            </a:r>
            <a:endParaRPr lang="en-US" dirty="0"/>
          </a:p>
        </p:txBody>
      </p:sp>
      <p:sp>
        <p:nvSpPr>
          <p:cNvPr id="4" name="Slide Number Placeholder 3"/>
          <p:cNvSpPr>
            <a:spLocks noGrp="1"/>
          </p:cNvSpPr>
          <p:nvPr>
            <p:ph type="sldNum" sz="quarter" idx="10"/>
          </p:nvPr>
        </p:nvSpPr>
        <p:spPr/>
        <p:txBody>
          <a:bodyPr/>
          <a:lstStyle/>
          <a:p>
            <a:fld id="{D8B40B08-8BBB-504C-BAD2-61931D34972B}" type="slidenum">
              <a:rPr lang="en-US" smtClean="0"/>
              <a:pPr/>
              <a:t>50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pPr/>
              <a:t>51</a:t>
            </a:fld>
            <a:endParaRPr lang="en-US"/>
          </a:p>
        </p:txBody>
      </p:sp>
    </p:spTree>
    <p:extLst>
      <p:ext uri="{BB962C8B-B14F-4D97-AF65-F5344CB8AC3E}">
        <p14:creationId xmlns:p14="http://schemas.microsoft.com/office/powerpoint/2010/main" val="4219099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Overweight </a:t>
            </a:r>
            <a:r>
              <a:rPr lang="en-US"/>
              <a:t>on trailer axles</a:t>
            </a:r>
            <a:r>
              <a:rPr lang="en-US" baseline="0"/>
              <a:t> example. </a:t>
            </a:r>
            <a:endParaRPr lang="en-US"/>
          </a:p>
        </p:txBody>
      </p:sp>
      <p:sp>
        <p:nvSpPr>
          <p:cNvPr id="4" name="Slide Number Placeholder 3"/>
          <p:cNvSpPr>
            <a:spLocks noGrp="1"/>
          </p:cNvSpPr>
          <p:nvPr>
            <p:ph type="sldNum" sz="quarter" idx="10"/>
          </p:nvPr>
        </p:nvSpPr>
        <p:spPr/>
        <p:txBody>
          <a:bodyPr/>
          <a:lstStyle/>
          <a:p>
            <a:fld id="{D8B40B08-8BBB-504C-BAD2-61931D34972B}"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8B40B08-8BBB-504C-BAD2-61931D34972B}" type="slidenum">
              <a:rPr lang="en-US" smtClean="0"/>
              <a:pPr/>
              <a:t>33</a:t>
            </a:fld>
            <a:endParaRPr lang="en-US"/>
          </a:p>
        </p:txBody>
      </p:sp>
    </p:spTree>
    <p:extLst>
      <p:ext uri="{BB962C8B-B14F-4D97-AF65-F5344CB8AC3E}">
        <p14:creationId xmlns:p14="http://schemas.microsoft.com/office/powerpoint/2010/main" val="3453862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pPr/>
              <a:t>37</a:t>
            </a:fld>
            <a:endParaRPr lang="en-US"/>
          </a:p>
        </p:txBody>
      </p:sp>
    </p:spTree>
    <p:extLst>
      <p:ext uri="{BB962C8B-B14F-4D97-AF65-F5344CB8AC3E}">
        <p14:creationId xmlns:p14="http://schemas.microsoft.com/office/powerpoint/2010/main" val="1885028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pPr/>
              <a:t>38</a:t>
            </a:fld>
            <a:endParaRPr lang="en-US"/>
          </a:p>
        </p:txBody>
      </p:sp>
    </p:spTree>
    <p:extLst>
      <p:ext uri="{BB962C8B-B14F-4D97-AF65-F5344CB8AC3E}">
        <p14:creationId xmlns:p14="http://schemas.microsoft.com/office/powerpoint/2010/main" val="575918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pPr/>
              <a:t>39</a:t>
            </a:fld>
            <a:endParaRPr lang="en-US"/>
          </a:p>
        </p:txBody>
      </p:sp>
    </p:spTree>
    <p:extLst>
      <p:ext uri="{BB962C8B-B14F-4D97-AF65-F5344CB8AC3E}">
        <p14:creationId xmlns:p14="http://schemas.microsoft.com/office/powerpoint/2010/main" val="2712423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pPr/>
              <a:t>40</a:t>
            </a:fld>
            <a:endParaRPr lang="en-US"/>
          </a:p>
        </p:txBody>
      </p:sp>
    </p:spTree>
    <p:extLst>
      <p:ext uri="{BB962C8B-B14F-4D97-AF65-F5344CB8AC3E}">
        <p14:creationId xmlns:p14="http://schemas.microsoft.com/office/powerpoint/2010/main" val="3809801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B40B08-8BBB-504C-BAD2-61931D34972B}" type="slidenum">
              <a:rPr lang="en-US" smtClean="0"/>
              <a:pPr/>
              <a:t>41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8B40B08-8BBB-504C-BAD2-61931D34972B}" type="slidenum">
              <a:rPr lang="en-US" smtClean="0"/>
              <a:pPr/>
              <a:t>42</a:t>
            </a:fld>
            <a:endParaRPr lang="en-US"/>
          </a:p>
        </p:txBody>
      </p:sp>
    </p:spTree>
    <p:extLst>
      <p:ext uri="{BB962C8B-B14F-4D97-AF65-F5344CB8AC3E}">
        <p14:creationId xmlns:p14="http://schemas.microsoft.com/office/powerpoint/2010/main" val="23236140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dirty="0"/>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dirty="0"/>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5" y="0"/>
            <a:ext cx="6205535" cy="6312796"/>
          </a:xfrm>
          <a:prstGeom prst="rect">
            <a:avLst/>
          </a:prstGeom>
        </p:spPr>
      </p:pic>
      <p:pic>
        <p:nvPicPr>
          <p:cNvPr id="12" name="Picture 11" descr="A close up of a sign&#10;&#10;Description automatically generated">
            <a:extLst>
              <a:ext uri="{FF2B5EF4-FFF2-40B4-BE49-F238E27FC236}">
                <a16:creationId xmlns:a16="http://schemas.microsoft.com/office/drawing/2014/main" id="{279BA48A-FF64-284C-89DB-0B05F695849F}"/>
              </a:ext>
            </a:extLst>
          </p:cNvPr>
          <p:cNvPicPr>
            <a:picLocks noChangeAspect="1"/>
          </p:cNvPicPr>
          <p:nvPr userDrawn="1"/>
        </p:nvPicPr>
        <p:blipFill>
          <a:blip r:embed="rId3"/>
          <a:stretch>
            <a:fillRect/>
          </a:stretch>
        </p:blipFill>
        <p:spPr>
          <a:xfrm>
            <a:off x="471488" y="5549259"/>
            <a:ext cx="2850642" cy="786384"/>
          </a:xfrm>
          <a:prstGeom prst="rect">
            <a:avLst/>
          </a:prstGeom>
        </p:spPr>
      </p:pic>
    </p:spTree>
    <p:extLst>
      <p:ext uri="{BB962C8B-B14F-4D97-AF65-F5344CB8AC3E}">
        <p14:creationId xmlns:p14="http://schemas.microsoft.com/office/powerpoint/2010/main" val="3184990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 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spTree>
    <p:extLst>
      <p:ext uri="{BB962C8B-B14F-4D97-AF65-F5344CB8AC3E}">
        <p14:creationId xmlns:p14="http://schemas.microsoft.com/office/powerpoint/2010/main" val="1934514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spTree>
    <p:extLst>
      <p:ext uri="{BB962C8B-B14F-4D97-AF65-F5344CB8AC3E}">
        <p14:creationId xmlns:p14="http://schemas.microsoft.com/office/powerpoint/2010/main" val="1661037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spTree>
    <p:extLst>
      <p:ext uri="{BB962C8B-B14F-4D97-AF65-F5344CB8AC3E}">
        <p14:creationId xmlns:p14="http://schemas.microsoft.com/office/powerpoint/2010/main" val="400969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spTree>
    <p:extLst>
      <p:ext uri="{BB962C8B-B14F-4D97-AF65-F5344CB8AC3E}">
        <p14:creationId xmlns:p14="http://schemas.microsoft.com/office/powerpoint/2010/main" val="314094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C855-FEF1-1B4E-AADE-9F8AE28541C6}"/>
              </a:ext>
            </a:extLst>
          </p:cNvPr>
          <p:cNvSpPr>
            <a:spLocks noGrp="1"/>
          </p:cNvSpPr>
          <p:nvPr>
            <p:ph type="title"/>
          </p:nvPr>
        </p:nvSpPr>
        <p:spPr/>
        <p:txBody>
          <a:bodyPr>
            <a:noAutofit/>
          </a:bodyPr>
          <a:lstStyle/>
          <a:p>
            <a:r>
              <a:rPr lang="en-US"/>
              <a:t>Click to edit Master title style</a:t>
            </a:r>
          </a:p>
        </p:txBody>
      </p:sp>
      <p:sp>
        <p:nvSpPr>
          <p:cNvPr id="5" name="Slide Number Placeholder 4">
            <a:extLst>
              <a:ext uri="{FF2B5EF4-FFF2-40B4-BE49-F238E27FC236}">
                <a16:creationId xmlns:a16="http://schemas.microsoft.com/office/drawing/2014/main" id="{EE469A55-246C-7845-B504-186496D2AA0B}"/>
              </a:ext>
            </a:extLst>
          </p:cNvPr>
          <p:cNvSpPr>
            <a:spLocks noGrp="1"/>
          </p:cNvSpPr>
          <p:nvPr>
            <p:ph type="sldNum" sz="quarter" idx="12"/>
          </p:nvPr>
        </p:nvSpPr>
        <p:spPr/>
        <p:txBody>
          <a:bodyPr>
            <a:noAutofit/>
          </a:bodyPr>
          <a:lstStyle/>
          <a:p>
            <a:fld id="{DB7DDC46-2E90-8640-BEFE-F54DCCD857ED}" type="slidenum">
              <a:rPr lang="en-US" smtClean="0"/>
              <a:pPr/>
              <a:t>‹#›</a:t>
            </a:fld>
            <a:endParaRPr lang="en-US"/>
          </a:p>
        </p:txBody>
      </p:sp>
      <p:sp>
        <p:nvSpPr>
          <p:cNvPr id="6" name="Footer Placeholder 5">
            <a:extLst>
              <a:ext uri="{FF2B5EF4-FFF2-40B4-BE49-F238E27FC236}">
                <a16:creationId xmlns:a16="http://schemas.microsoft.com/office/drawing/2014/main" id="{AEB1E00C-C96C-BF45-B40B-D26F90C5B949}"/>
              </a:ext>
            </a:extLst>
          </p:cNvPr>
          <p:cNvSpPr>
            <a:spLocks noGrp="1"/>
          </p:cNvSpPr>
          <p:nvPr>
            <p:ph type="ftr" sz="quarter" idx="13"/>
          </p:nvPr>
        </p:nvSpPr>
        <p:spPr/>
        <p:txBody>
          <a:bodyPr/>
          <a:lstStyle/>
          <a:p>
            <a:r>
              <a:rPr lang="en-US"/>
              <a:t>Oklahoma Corporation Commission| Transportation Division | Date </a:t>
            </a:r>
            <a:endParaRPr lang="en-US" dirty="0"/>
          </a:p>
        </p:txBody>
      </p:sp>
    </p:spTree>
    <p:extLst>
      <p:ext uri="{BB962C8B-B14F-4D97-AF65-F5344CB8AC3E}">
        <p14:creationId xmlns:p14="http://schemas.microsoft.com/office/powerpoint/2010/main" val="952431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B05AA0-182C-B843-BE95-BA38DD1989FF}"/>
              </a:ext>
            </a:extLst>
          </p:cNvPr>
          <p:cNvSpPr>
            <a:spLocks noGrp="1"/>
          </p:cNvSpPr>
          <p:nvPr>
            <p:ph type="sldNum" sz="quarter" idx="12"/>
          </p:nvPr>
        </p:nvSpPr>
        <p:spPr/>
        <p:txBody>
          <a:bodyPr/>
          <a:lstStyle/>
          <a:p>
            <a:fld id="{DB7DDC46-2E90-8640-BEFE-F54DCCD857ED}" type="slidenum">
              <a:rPr lang="en-US" smtClean="0"/>
              <a:pPr/>
              <a:t>‹#›</a:t>
            </a:fld>
            <a:endParaRPr lang="en-US"/>
          </a:p>
        </p:txBody>
      </p:sp>
      <p:sp>
        <p:nvSpPr>
          <p:cNvPr id="5" name="Footer Placeholder 4">
            <a:extLst>
              <a:ext uri="{FF2B5EF4-FFF2-40B4-BE49-F238E27FC236}">
                <a16:creationId xmlns:a16="http://schemas.microsoft.com/office/drawing/2014/main" id="{883AC1CC-3ED5-DE4E-B74C-9E2DD1923150}"/>
              </a:ext>
            </a:extLst>
          </p:cNvPr>
          <p:cNvSpPr>
            <a:spLocks noGrp="1"/>
          </p:cNvSpPr>
          <p:nvPr>
            <p:ph type="ftr" sz="quarter" idx="13"/>
          </p:nvPr>
        </p:nvSpPr>
        <p:spPr/>
        <p:txBody>
          <a:bodyPr/>
          <a:lstStyle/>
          <a:p>
            <a:r>
              <a:rPr lang="en-US"/>
              <a:t>Oklahoma Corporation Commission| Transportation Division | Date </a:t>
            </a:r>
            <a:endParaRPr lang="en-US" dirty="0"/>
          </a:p>
        </p:txBody>
      </p:sp>
    </p:spTree>
    <p:extLst>
      <p:ext uri="{BB962C8B-B14F-4D97-AF65-F5344CB8AC3E}">
        <p14:creationId xmlns:p14="http://schemas.microsoft.com/office/powerpoint/2010/main" val="3542238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09600" y="6416676"/>
            <a:ext cx="28448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Oklahoma Corporation Commission| Transportation Division | Date </a:t>
            </a:r>
          </a:p>
        </p:txBody>
      </p:sp>
      <p:sp>
        <p:nvSpPr>
          <p:cNvPr id="6" name="Slide Number Placeholder 5"/>
          <p:cNvSpPr>
            <a:spLocks noGrp="1"/>
          </p:cNvSpPr>
          <p:nvPr>
            <p:ph type="sldNum" sz="quarter" idx="12"/>
          </p:nvPr>
        </p:nvSpPr>
        <p:spPr/>
        <p:txBody>
          <a:bodyPr/>
          <a:lstStyle/>
          <a:p>
            <a:fld id="{B27DD841-9DFC-4EEC-9042-92AAF1BEA818}"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dirty="0"/>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dirty="0"/>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457199" y="6378575"/>
            <a:ext cx="2662518" cy="198338"/>
          </a:xfrm>
        </p:spPr>
        <p:txBody>
          <a:bodyPr/>
          <a:lstStyle/>
          <a:p>
            <a:r>
              <a:rPr lang="en-US"/>
              <a:t>Oklahoma Corporation Commission| Transportation Division | Date </a:t>
            </a:r>
            <a:endParaRPr lang="en-US" dirty="0"/>
          </a:p>
        </p:txBody>
      </p:sp>
    </p:spTree>
    <p:extLst>
      <p:ext uri="{BB962C8B-B14F-4D97-AF65-F5344CB8AC3E}">
        <p14:creationId xmlns:p14="http://schemas.microsoft.com/office/powerpoint/2010/main" val="169629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a:xfrm>
            <a:off x="609600" y="6416676"/>
            <a:ext cx="2844800" cy="365125"/>
          </a:xfrm>
          <a:prstGeom prst="rect">
            <a:avLst/>
          </a:prstGeom>
        </p:spPr>
        <p:txBody>
          <a:bodyPr/>
          <a:lstStyle/>
          <a:p>
            <a:fld id="{482C59ED-8B20-4D48-B1CD-01009F92F9D4}" type="datetimeFigureOut">
              <a:rPr lang="en-US" smtClean="0"/>
              <a:pPr/>
              <a:t>9/19/2023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27DD841-9DFC-4EEC-9042-92AAF1BEA818}" type="slidenum">
              <a:rPr lang="en-US" smtClean="0"/>
              <a:pPr/>
              <a:t>‹#›</a:t>
            </a:fld>
            <a:endParaRPr lang="en-US"/>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view of a city&#10;&#10;Description automatically generated">
            <a:extLst>
              <a:ext uri="{FF2B5EF4-FFF2-40B4-BE49-F238E27FC236}">
                <a16:creationId xmlns:a16="http://schemas.microsoft.com/office/drawing/2014/main" id="{E02262EA-95AE-644C-89CE-0E067B63B521}"/>
              </a:ext>
            </a:extLst>
          </p:cNvPr>
          <p:cNvPicPr>
            <a:picLocks noChangeAspect="1"/>
          </p:cNvPicPr>
          <p:nvPr userDrawn="1"/>
        </p:nvPicPr>
        <p:blipFill>
          <a:blip r:embed="rId2"/>
          <a:stretch>
            <a:fillRect/>
          </a:stretch>
        </p:blipFill>
        <p:spPr>
          <a:xfrm>
            <a:off x="0" y="0"/>
            <a:ext cx="12192000" cy="5029200"/>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5298055"/>
            <a:ext cx="8650942" cy="699333"/>
          </a:xfrm>
        </p:spPr>
        <p:txBody>
          <a:bodyPr anchor="b">
            <a:noAutofit/>
          </a:bodyPr>
          <a:lstStyle>
            <a:lvl1pPr>
              <a:defRPr sz="3500">
                <a:solidFill>
                  <a:schemeClr val="accent6"/>
                </a:solidFill>
              </a:defRPr>
            </a:lvl1pPr>
          </a:lstStyle>
          <a:p>
            <a:r>
              <a:rPr lang="en-US" dirty="0"/>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lstStyle>
            <a:lvl1pPr marL="0" indent="0">
              <a:buNone/>
              <a:defRPr/>
            </a:lvl1pPr>
          </a:lstStyle>
          <a:p>
            <a:pPr lvl="0"/>
            <a:r>
              <a:rPr lang="en-US" dirty="0"/>
              <a:t>Date</a:t>
            </a:r>
          </a:p>
        </p:txBody>
      </p:sp>
      <p:pic>
        <p:nvPicPr>
          <p:cNvPr id="8" name="Picture 7" descr="A close up of a sign&#10;&#10;Description automatically generated">
            <a:extLst>
              <a:ext uri="{FF2B5EF4-FFF2-40B4-BE49-F238E27FC236}">
                <a16:creationId xmlns:a16="http://schemas.microsoft.com/office/drawing/2014/main" id="{1D002CA2-A505-C240-B399-403998FAD136}"/>
              </a:ext>
            </a:extLst>
          </p:cNvPr>
          <p:cNvPicPr>
            <a:picLocks noChangeAspect="1"/>
          </p:cNvPicPr>
          <p:nvPr userDrawn="1"/>
        </p:nvPicPr>
        <p:blipFill>
          <a:blip r:embed="rId3"/>
          <a:stretch>
            <a:fillRect/>
          </a:stretch>
        </p:blipFill>
        <p:spPr>
          <a:xfrm>
            <a:off x="9000699" y="5549259"/>
            <a:ext cx="2850642" cy="786384"/>
          </a:xfrm>
          <a:prstGeom prst="rect">
            <a:avLst/>
          </a:prstGeom>
        </p:spPr>
      </p:pic>
    </p:spTree>
    <p:extLst>
      <p:ext uri="{BB962C8B-B14F-4D97-AF65-F5344CB8AC3E}">
        <p14:creationId xmlns:p14="http://schemas.microsoft.com/office/powerpoint/2010/main" val="120122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Picture Placeholder 6">
            <a:extLst>
              <a:ext uri="{FF2B5EF4-FFF2-40B4-BE49-F238E27FC236}">
                <a16:creationId xmlns:a16="http://schemas.microsoft.com/office/drawing/2014/main" id="{E95F359D-F37A-5742-8D6F-89B4F001E2AB}"/>
              </a:ext>
            </a:extLst>
          </p:cNvPr>
          <p:cNvSpPr>
            <a:spLocks noGrp="1"/>
          </p:cNvSpPr>
          <p:nvPr>
            <p:ph type="pic" sz="quarter" idx="15" hasCustomPrompt="1"/>
          </p:nvPr>
        </p:nvSpPr>
        <p:spPr>
          <a:xfrm>
            <a:off x="1" y="0"/>
            <a:ext cx="12192000" cy="5029200"/>
          </a:xfrm>
          <a:solidFill>
            <a:schemeClr val="tx2"/>
          </a:solidFill>
        </p:spPr>
        <p:txBody>
          <a:bodyPr tIns="576000">
            <a:noAutofit/>
          </a:bodyPr>
          <a:lstStyle>
            <a:lvl1pPr marL="0" indent="0" algn="ctr">
              <a:buNone/>
              <a:defRPr sz="2000">
                <a:solidFill>
                  <a:schemeClr val="bg1"/>
                </a:solidFill>
              </a:defRPr>
            </a:lvl1pPr>
          </a:lstStyle>
          <a:p>
            <a:r>
              <a:rPr lang="en-US" dirty="0"/>
              <a:t>To add picture click icon in the center of this box</a:t>
            </a:r>
          </a:p>
        </p:txBody>
      </p:sp>
      <p:sp>
        <p:nvSpPr>
          <p:cNvPr id="2" name="Title 1">
            <a:extLst>
              <a:ext uri="{FF2B5EF4-FFF2-40B4-BE49-F238E27FC236}">
                <a16:creationId xmlns:a16="http://schemas.microsoft.com/office/drawing/2014/main" id="{A74935A3-2F19-BB47-A734-1541172B5B5B}"/>
              </a:ext>
            </a:extLst>
          </p:cNvPr>
          <p:cNvSpPr>
            <a:spLocks noGrp="1"/>
          </p:cNvSpPr>
          <p:nvPr>
            <p:ph type="title"/>
          </p:nvPr>
        </p:nvSpPr>
        <p:spPr>
          <a:xfrm>
            <a:off x="457199" y="5298055"/>
            <a:ext cx="8650942" cy="699333"/>
          </a:xfrm>
        </p:spPr>
        <p:txBody>
          <a:bodyPr anchor="b">
            <a:noAutofit/>
          </a:bodyPr>
          <a:lstStyle>
            <a:lvl1pPr>
              <a:defRPr sz="3500">
                <a:solidFill>
                  <a:schemeClr val="accent6"/>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dirty="0"/>
              <a:t>Date</a:t>
            </a:r>
          </a:p>
        </p:txBody>
      </p:sp>
    </p:spTree>
    <p:extLst>
      <p:ext uri="{BB962C8B-B14F-4D97-AF65-F5344CB8AC3E}">
        <p14:creationId xmlns:p14="http://schemas.microsoft.com/office/powerpoint/2010/main" val="2116976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p>
            <a:r>
              <a:rPr lang="en-US" dirty="0"/>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838151"/>
            <a:ext cx="11394141"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pPr/>
              <a:t>‹#›</a:t>
            </a:fld>
            <a:endParaRPr lang="en-US"/>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r>
              <a:rPr lang="en-US"/>
              <a:t>Oklahoma Corporation Commission| Transportation Division | Date </a:t>
            </a:r>
            <a:endParaRPr lang="en-US" dirty="0"/>
          </a:p>
        </p:txBody>
      </p:sp>
    </p:spTree>
    <p:extLst>
      <p:ext uri="{BB962C8B-B14F-4D97-AF65-F5344CB8AC3E}">
        <p14:creationId xmlns:p14="http://schemas.microsoft.com/office/powerpoint/2010/main" val="4139258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099800" cy="837374"/>
          </a:xfrm>
        </p:spPr>
        <p:txBody>
          <a:bodyPr>
            <a:noAutofit/>
          </a:bodyPr>
          <a:lstStyle/>
          <a:p>
            <a:r>
              <a:rPr lang="en-US" dirty="0"/>
              <a:t>Split 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5384800"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pPr/>
              <a:t>‹#›</a:t>
            </a:fld>
            <a:endParaRPr lang="en-US"/>
          </a:p>
        </p:txBody>
      </p:sp>
      <p:sp>
        <p:nvSpPr>
          <p:cNvPr id="8" name="Content Placeholder 2">
            <a:extLst>
              <a:ext uri="{FF2B5EF4-FFF2-40B4-BE49-F238E27FC236}">
                <a16:creationId xmlns:a16="http://schemas.microsoft.com/office/drawing/2014/main" id="{E17D3AE5-ADF3-8D43-871F-66ED09FE858D}"/>
              </a:ext>
            </a:extLst>
          </p:cNvPr>
          <p:cNvSpPr>
            <a:spLocks noGrp="1"/>
          </p:cNvSpPr>
          <p:nvPr>
            <p:ph idx="13"/>
          </p:nvPr>
        </p:nvSpPr>
        <p:spPr>
          <a:xfrm>
            <a:off x="6172200" y="1838151"/>
            <a:ext cx="5384800"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6B369CDA-1C54-C44F-A2BE-9DBB36FBA65D}"/>
              </a:ext>
            </a:extLst>
          </p:cNvPr>
          <p:cNvSpPr>
            <a:spLocks noGrp="1"/>
          </p:cNvSpPr>
          <p:nvPr>
            <p:ph type="ftr" sz="quarter" idx="14"/>
          </p:nvPr>
        </p:nvSpPr>
        <p:spPr/>
        <p:txBody>
          <a:bodyPr/>
          <a:lstStyle/>
          <a:p>
            <a:r>
              <a:rPr lang="en-US"/>
              <a:t>Oklahoma Corporation Commission| Transportation Division | Date </a:t>
            </a:r>
            <a:endParaRPr lang="en-US" dirty="0"/>
          </a:p>
        </p:txBody>
      </p:sp>
    </p:spTree>
    <p:extLst>
      <p:ext uri="{BB962C8B-B14F-4D97-AF65-F5344CB8AC3E}">
        <p14:creationId xmlns:p14="http://schemas.microsoft.com/office/powerpoint/2010/main" val="1670324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dirty="0"/>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dirty="0"/>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457199" y="6378575"/>
            <a:ext cx="2662518" cy="198338"/>
          </a:xfrm>
        </p:spPr>
        <p:txBody>
          <a:bodyPr/>
          <a:lstStyle/>
          <a:p>
            <a:r>
              <a:rPr lang="en-US"/>
              <a:t>Oklahoma Corporation Commission| Transportation Division | Date </a:t>
            </a:r>
            <a:endParaRPr lang="en-US" dirty="0"/>
          </a:p>
        </p:txBody>
      </p:sp>
    </p:spTree>
    <p:extLst>
      <p:ext uri="{BB962C8B-B14F-4D97-AF65-F5344CB8AC3E}">
        <p14:creationId xmlns:p14="http://schemas.microsoft.com/office/powerpoint/2010/main" val="16962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l">
              <a:buNone/>
              <a:defRPr sz="60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Large Statement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457198" y="6378575"/>
            <a:ext cx="10269072" cy="223930"/>
          </a:xfrm>
        </p:spPr>
        <p:txBody>
          <a:bodyPr/>
          <a:lstStyle>
            <a:lvl1pPr>
              <a:defRPr>
                <a:solidFill>
                  <a:schemeClr val="bg1"/>
                </a:solidFill>
              </a:defRPr>
            </a:lvl1pPr>
          </a:lstStyle>
          <a:p>
            <a:r>
              <a:rPr lang="en-US"/>
              <a:t>Oklahoma Corporation Commission| Transportation Division | Date </a:t>
            </a:r>
            <a:endParaRPr lang="en-US" dirty="0"/>
          </a:p>
        </p:txBody>
      </p:sp>
    </p:spTree>
    <p:extLst>
      <p:ext uri="{BB962C8B-B14F-4D97-AF65-F5344CB8AC3E}">
        <p14:creationId xmlns:p14="http://schemas.microsoft.com/office/powerpoint/2010/main" val="2048290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281082" y="0"/>
            <a:ext cx="891091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dirty="0"/>
              <a:t>Graph Page</a:t>
            </a:r>
            <a:br>
              <a:rPr lang="en-US" dirty="0"/>
            </a:br>
            <a:r>
              <a:rPr lang="en-US" dirty="0"/>
              <a:t>Example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7" name="Chart Placeholder 6">
            <a:extLst>
              <a:ext uri="{FF2B5EF4-FFF2-40B4-BE49-F238E27FC236}">
                <a16:creationId xmlns:a16="http://schemas.microsoft.com/office/drawing/2014/main" id="{DE8EFDEF-7F35-4E4F-AD99-938719A6DC54}"/>
              </a:ext>
            </a:extLst>
          </p:cNvPr>
          <p:cNvSpPr>
            <a:spLocks noGrp="1"/>
          </p:cNvSpPr>
          <p:nvPr>
            <p:ph type="chart" sz="quarter" idx="15" hasCustomPrompt="1"/>
          </p:nvPr>
        </p:nvSpPr>
        <p:spPr>
          <a:xfrm>
            <a:off x="3727309" y="1062038"/>
            <a:ext cx="8018463" cy="4827587"/>
          </a:xfrm>
        </p:spPr>
        <p:txBody>
          <a:bodyPr>
            <a:noAutofit/>
          </a:bodyPr>
          <a:lstStyle>
            <a:lvl1pPr marL="0" indent="0" algn="ctr">
              <a:buNone/>
              <a:defRPr sz="2000"/>
            </a:lvl1pPr>
          </a:lstStyle>
          <a:p>
            <a:r>
              <a:rPr lang="en-US" dirty="0"/>
              <a:t>Click Icon In The Center To Add a Graph</a:t>
            </a:r>
          </a:p>
        </p:txBody>
      </p:sp>
      <p:sp>
        <p:nvSpPr>
          <p:cNvPr id="11" name="Footer Placeholder 10">
            <a:extLst>
              <a:ext uri="{FF2B5EF4-FFF2-40B4-BE49-F238E27FC236}">
                <a16:creationId xmlns:a16="http://schemas.microsoft.com/office/drawing/2014/main" id="{C542ACA4-E23B-9740-AE2D-C78B70CBE348}"/>
              </a:ext>
            </a:extLst>
          </p:cNvPr>
          <p:cNvSpPr>
            <a:spLocks noGrp="1"/>
          </p:cNvSpPr>
          <p:nvPr>
            <p:ph type="ftr" sz="quarter" idx="16"/>
          </p:nvPr>
        </p:nvSpPr>
        <p:spPr>
          <a:xfrm>
            <a:off x="457198" y="6378575"/>
            <a:ext cx="2662519" cy="198338"/>
          </a:xfrm>
        </p:spPr>
        <p:txBody>
          <a:bodyPr/>
          <a:lstStyle/>
          <a:p>
            <a:r>
              <a:rPr lang="en-US"/>
              <a:t>Oklahoma Corporation Commission| Transportation Division | Date </a:t>
            </a:r>
            <a:endParaRPr lang="en-US" dirty="0"/>
          </a:p>
        </p:txBody>
      </p:sp>
    </p:spTree>
    <p:extLst>
      <p:ext uri="{BB962C8B-B14F-4D97-AF65-F5344CB8AC3E}">
        <p14:creationId xmlns:p14="http://schemas.microsoft.com/office/powerpoint/2010/main" val="1722175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clock, drawing&#10;&#10;Description automatically generated">
            <a:extLst>
              <a:ext uri="{FF2B5EF4-FFF2-40B4-BE49-F238E27FC236}">
                <a16:creationId xmlns:a16="http://schemas.microsoft.com/office/drawing/2014/main" id="{FE3F1E2E-F99E-8B49-92FE-61436D01743C}"/>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spTree>
    <p:extLst>
      <p:ext uri="{BB962C8B-B14F-4D97-AF65-F5344CB8AC3E}">
        <p14:creationId xmlns:p14="http://schemas.microsoft.com/office/powerpoint/2010/main" val="1951246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8CEA2-5F55-2D48-BA3F-C9B13AF499EF}"/>
              </a:ext>
            </a:extLst>
          </p:cNvPr>
          <p:cNvSpPr>
            <a:spLocks noGrp="1"/>
          </p:cNvSpPr>
          <p:nvPr>
            <p:ph type="title"/>
          </p:nvPr>
        </p:nvSpPr>
        <p:spPr>
          <a:xfrm>
            <a:off x="457199" y="415230"/>
            <a:ext cx="11394141" cy="837374"/>
          </a:xfrm>
          <a:prstGeom prst="rect">
            <a:avLst/>
          </a:prstGeom>
        </p:spPr>
        <p:txBody>
          <a:bodyPr vert="horz" lIns="0" tIns="45720" rIns="91440" bIns="45720" rtlCol="0" anchor="t">
            <a:noAutofit/>
          </a:bodyPr>
          <a:lstStyle/>
          <a:p>
            <a:r>
              <a:rPr lang="en-US" dirty="0"/>
              <a:t>Content Page — Insert Title Here</a:t>
            </a:r>
          </a:p>
        </p:txBody>
      </p:sp>
      <p:sp>
        <p:nvSpPr>
          <p:cNvPr id="3" name="Text Placeholder 2">
            <a:extLst>
              <a:ext uri="{FF2B5EF4-FFF2-40B4-BE49-F238E27FC236}">
                <a16:creationId xmlns:a16="http://schemas.microsoft.com/office/drawing/2014/main" id="{FCCE648A-7202-1A45-A150-09C33B8DE1D5}"/>
              </a:ext>
            </a:extLst>
          </p:cNvPr>
          <p:cNvSpPr>
            <a:spLocks noGrp="1"/>
          </p:cNvSpPr>
          <p:nvPr>
            <p:ph type="body" idx="1"/>
          </p:nvPr>
        </p:nvSpPr>
        <p:spPr>
          <a:xfrm>
            <a:off x="457200" y="1838151"/>
            <a:ext cx="8458200" cy="4351338"/>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DA16417-6275-E049-BABF-0D5B83FF647B}"/>
              </a:ext>
            </a:extLst>
          </p:cNvPr>
          <p:cNvSpPr>
            <a:spLocks noGrp="1"/>
          </p:cNvSpPr>
          <p:nvPr>
            <p:ph type="sldNum" sz="quarter" idx="4"/>
          </p:nvPr>
        </p:nvSpPr>
        <p:spPr>
          <a:xfrm>
            <a:off x="9108141" y="6378575"/>
            <a:ext cx="2743200" cy="198338"/>
          </a:xfrm>
          <a:prstGeom prst="rect">
            <a:avLst/>
          </a:prstGeom>
        </p:spPr>
        <p:txBody>
          <a:bodyPr vert="horz" lIns="91440" tIns="45720" rIns="91440" bIns="45720" rtlCol="0" anchor="ctr"/>
          <a:lstStyle>
            <a:lvl1pPr algn="r">
              <a:defRPr sz="1000">
                <a:solidFill>
                  <a:schemeClr val="tx1">
                    <a:tint val="75000"/>
                  </a:schemeClr>
                </a:solidFill>
              </a:defRPr>
            </a:lvl1pPr>
          </a:lstStyle>
          <a:p>
            <a:fld id="{DB7DDC46-2E90-8640-BEFE-F54DCCD857ED}" type="slidenum">
              <a:rPr lang="en-US" smtClean="0"/>
              <a:pPr/>
              <a:t>‹#›</a:t>
            </a:fld>
            <a:endParaRPr lang="en-US"/>
          </a:p>
        </p:txBody>
      </p:sp>
      <p:sp>
        <p:nvSpPr>
          <p:cNvPr id="5" name="Footer Placeholder 4">
            <a:extLst>
              <a:ext uri="{FF2B5EF4-FFF2-40B4-BE49-F238E27FC236}">
                <a16:creationId xmlns:a16="http://schemas.microsoft.com/office/drawing/2014/main" id="{471C6D8E-ECFE-5644-850D-BC83613EA3B2}"/>
              </a:ext>
            </a:extLst>
          </p:cNvPr>
          <p:cNvSpPr>
            <a:spLocks noGrp="1"/>
          </p:cNvSpPr>
          <p:nvPr>
            <p:ph type="ftr" sz="quarter" idx="3"/>
          </p:nvPr>
        </p:nvSpPr>
        <p:spPr>
          <a:xfrm>
            <a:off x="457198" y="6378575"/>
            <a:ext cx="8458199" cy="198338"/>
          </a:xfrm>
          <a:prstGeom prst="rect">
            <a:avLst/>
          </a:prstGeom>
        </p:spPr>
        <p:txBody>
          <a:bodyPr vert="horz" lIns="0" tIns="45720" rIns="91440" bIns="45720" rtlCol="0" anchor="ctr"/>
          <a:lstStyle>
            <a:lvl1pPr algn="l">
              <a:defRPr sz="1000">
                <a:solidFill>
                  <a:schemeClr val="tx1"/>
                </a:solidFill>
              </a:defRPr>
            </a:lvl1pPr>
          </a:lstStyle>
          <a:p>
            <a:r>
              <a:rPr lang="en-US"/>
              <a:t>Oklahoma Corporation Commission| Transportation Division | Date </a:t>
            </a:r>
            <a:endParaRPr lang="en-US" dirty="0"/>
          </a:p>
        </p:txBody>
      </p:sp>
    </p:spTree>
    <p:extLst>
      <p:ext uri="{BB962C8B-B14F-4D97-AF65-F5344CB8AC3E}">
        <p14:creationId xmlns:p14="http://schemas.microsoft.com/office/powerpoint/2010/main" val="4088927233"/>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4" r:id="rId3"/>
    <p:sldLayoutId id="2147483673" r:id="rId4"/>
    <p:sldLayoutId id="2147483660" r:id="rId5"/>
    <p:sldLayoutId id="2147483661" r:id="rId6"/>
    <p:sldLayoutId id="2147483662" r:id="rId7"/>
    <p:sldLayoutId id="2147483669" r:id="rId8"/>
    <p:sldLayoutId id="2147483651" r:id="rId9"/>
    <p:sldLayoutId id="2147483670" r:id="rId10"/>
    <p:sldLayoutId id="2147483671" r:id="rId11"/>
    <p:sldLayoutId id="2147483672" r:id="rId12"/>
    <p:sldLayoutId id="2147483674" r:id="rId13"/>
    <p:sldLayoutId id="2147483654" r:id="rId14"/>
    <p:sldLayoutId id="2147483655" r:id="rId15"/>
    <p:sldLayoutId id="2147483675" r:id="rId16"/>
    <p:sldLayoutId id="2147483676" r:id="rId17"/>
    <p:sldLayoutId id="2147483677" r:id="rId18"/>
  </p:sldLayoutIdLst>
  <p:hf hdr="0" ftr="0" dt="0"/>
  <p:txStyles>
    <p:title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60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6.xml"/><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jpeg"/><Relationship Id="rId1" Type="http://schemas.openxmlformats.org/officeDocument/2006/relationships/slideLayout" Target="../slideLayouts/slideLayout16.xml"/><Relationship Id="rId6" Type="http://schemas.openxmlformats.org/officeDocument/2006/relationships/image" Target="../media/image26.jpeg"/><Relationship Id="rId5" Type="http://schemas.openxmlformats.org/officeDocument/2006/relationships/image" Target="../media/image2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6.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016647-C384-084D-91A8-2209F2D962BC}"/>
              </a:ext>
            </a:extLst>
          </p:cNvPr>
          <p:cNvSpPr>
            <a:spLocks noGrp="1"/>
          </p:cNvSpPr>
          <p:nvPr>
            <p:ph type="title"/>
          </p:nvPr>
        </p:nvSpPr>
        <p:spPr>
          <a:xfrm>
            <a:off x="214933" y="2271713"/>
            <a:ext cx="6353832" cy="2100262"/>
          </a:xfrm>
        </p:spPr>
        <p:txBody>
          <a:bodyPr/>
          <a:lstStyle/>
          <a:p>
            <a:r>
              <a:rPr lang="en-US" sz="2400" dirty="0">
                <a:latin typeface="Montserrat"/>
              </a:rPr>
              <a:t>Oklahoma Corporation Commission </a:t>
            </a:r>
            <a:br>
              <a:rPr lang="en-US" sz="3200" dirty="0">
                <a:latin typeface="Montserrat" panose="00000500000000000000" pitchFamily="50" charset="0"/>
              </a:rPr>
            </a:br>
            <a:br>
              <a:rPr lang="en-US" sz="3200" dirty="0">
                <a:latin typeface="Montserrat" panose="00000500000000000000" pitchFamily="50" charset="0"/>
              </a:rPr>
            </a:br>
            <a:r>
              <a:rPr lang="en-US" sz="3600" dirty="0">
                <a:latin typeface="Montserrat"/>
              </a:rPr>
              <a:t>Transportation Division</a:t>
            </a:r>
            <a:br>
              <a:rPr lang="en-US" sz="3600" dirty="0">
                <a:latin typeface="Montserrat" panose="00000500000000000000" pitchFamily="50" charset="0"/>
              </a:rPr>
            </a:br>
            <a:r>
              <a:rPr lang="en-US" sz="3600" dirty="0">
                <a:latin typeface="Montserrat"/>
              </a:rPr>
              <a:t>Overview</a:t>
            </a:r>
            <a:br>
              <a:rPr lang="en-US" sz="3600" dirty="0">
                <a:latin typeface="Montserrat" panose="00000500000000000000" pitchFamily="50" charset="0"/>
              </a:rPr>
            </a:br>
            <a:br>
              <a:rPr lang="en-US" sz="2000" dirty="0">
                <a:latin typeface="Montserrat" panose="00000500000000000000" pitchFamily="50" charset="0"/>
              </a:rPr>
            </a:br>
            <a:endParaRPr lang="en-US" sz="2350" dirty="0">
              <a:latin typeface="Montserrat" panose="00000500000000000000" pitchFamily="50" charset="0"/>
            </a:endParaRPr>
          </a:p>
        </p:txBody>
      </p:sp>
      <p:sp>
        <p:nvSpPr>
          <p:cNvPr id="6" name="Text Placeholder 5">
            <a:extLst>
              <a:ext uri="{FF2B5EF4-FFF2-40B4-BE49-F238E27FC236}">
                <a16:creationId xmlns:a16="http://schemas.microsoft.com/office/drawing/2014/main" id="{9E8DAC8B-B1DC-5348-B0A6-238FC462030A}"/>
              </a:ext>
            </a:extLst>
          </p:cNvPr>
          <p:cNvSpPr>
            <a:spLocks noGrp="1"/>
          </p:cNvSpPr>
          <p:nvPr>
            <p:ph type="body" sz="quarter" idx="13"/>
          </p:nvPr>
        </p:nvSpPr>
        <p:spPr/>
        <p:txBody>
          <a:bodyPr/>
          <a:lstStyle/>
          <a:p>
            <a:r>
              <a:rPr lang="en-US" dirty="0"/>
              <a:t>September 20, 2023</a:t>
            </a:r>
          </a:p>
        </p:txBody>
      </p:sp>
    </p:spTree>
    <p:extLst>
      <p:ext uri="{BB962C8B-B14F-4D97-AF65-F5344CB8AC3E}">
        <p14:creationId xmlns:p14="http://schemas.microsoft.com/office/powerpoint/2010/main" val="127611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11530C-B5AE-4C2C-8099-0BCAAF01D21B}"/>
              </a:ext>
            </a:extLst>
          </p:cNvPr>
          <p:cNvSpPr>
            <a:spLocks noGrp="1"/>
          </p:cNvSpPr>
          <p:nvPr>
            <p:ph type="title"/>
          </p:nvPr>
        </p:nvSpPr>
        <p:spPr>
          <a:xfrm>
            <a:off x="457200" y="859278"/>
            <a:ext cx="3851564" cy="524570"/>
          </a:xfrm>
        </p:spPr>
        <p:txBody>
          <a:bodyPr/>
          <a:lstStyle/>
          <a:p>
            <a:r>
              <a:rPr lang="en-US" sz="2800" dirty="0">
                <a:latin typeface="Montserrat" panose="00000500000000000000" pitchFamily="50" charset="0"/>
              </a:rPr>
              <a:t>Ports of Entry (POE)</a:t>
            </a:r>
            <a:br>
              <a:rPr lang="en-US" sz="2800" dirty="0">
                <a:latin typeface="Montserrat" panose="00000500000000000000" pitchFamily="50" charset="0"/>
              </a:rPr>
            </a:br>
            <a:endParaRPr lang="en-US" sz="2800" dirty="0"/>
          </a:p>
        </p:txBody>
      </p:sp>
      <p:sp>
        <p:nvSpPr>
          <p:cNvPr id="4" name="Content Placeholder 3">
            <a:extLst>
              <a:ext uri="{FF2B5EF4-FFF2-40B4-BE49-F238E27FC236}">
                <a16:creationId xmlns:a16="http://schemas.microsoft.com/office/drawing/2014/main" id="{20F2C2F3-096B-41CF-B732-8851955775AF}"/>
              </a:ext>
            </a:extLst>
          </p:cNvPr>
          <p:cNvSpPr>
            <a:spLocks noGrp="1"/>
          </p:cNvSpPr>
          <p:nvPr>
            <p:ph idx="1"/>
          </p:nvPr>
        </p:nvSpPr>
        <p:spPr>
          <a:xfrm>
            <a:off x="457200" y="1823805"/>
            <a:ext cx="7137400" cy="4230631"/>
          </a:xfrm>
        </p:spPr>
        <p:txBody>
          <a:bodyPr/>
          <a:lstStyle/>
          <a:p>
            <a:pPr>
              <a:lnSpc>
                <a:spcPct val="90000"/>
              </a:lnSpc>
              <a:spcBef>
                <a:spcPts val="0"/>
              </a:spcBef>
              <a:spcAft>
                <a:spcPts val="1800"/>
              </a:spcAft>
              <a:buSzPct val="100000"/>
            </a:pPr>
            <a:r>
              <a:rPr lang="en-US" sz="1600" spc="30" dirty="0">
                <a:effectLst/>
              </a:rPr>
              <a:t>OCC operates four ports of entry and a fifth scheduled to be opened in October of 2023. </a:t>
            </a:r>
          </a:p>
          <a:p>
            <a:pPr>
              <a:lnSpc>
                <a:spcPct val="90000"/>
              </a:lnSpc>
              <a:spcBef>
                <a:spcPts val="0"/>
              </a:spcBef>
              <a:spcAft>
                <a:spcPts val="1800"/>
              </a:spcAft>
              <a:buSzPct val="100000"/>
            </a:pPr>
            <a:r>
              <a:rPr lang="en-US" sz="1600" spc="30" dirty="0">
                <a:effectLst/>
              </a:rPr>
              <a:t>Two </a:t>
            </a:r>
            <a:r>
              <a:rPr lang="en-US" sz="1600" spc="30" dirty="0" err="1">
                <a:effectLst/>
              </a:rPr>
              <a:t>POEs</a:t>
            </a:r>
            <a:r>
              <a:rPr lang="en-US" sz="1600" spc="30" dirty="0">
                <a:effectLst/>
              </a:rPr>
              <a:t> on I-40 and two on I-35 with a fifth port opening on Hwy 69.</a:t>
            </a:r>
          </a:p>
          <a:p>
            <a:pPr>
              <a:lnSpc>
                <a:spcPct val="90000"/>
              </a:lnSpc>
              <a:spcBef>
                <a:spcPts val="0"/>
              </a:spcBef>
              <a:spcAft>
                <a:spcPts val="1800"/>
              </a:spcAft>
              <a:buSzPct val="100000"/>
            </a:pPr>
            <a:r>
              <a:rPr lang="en-US" sz="1600" spc="30" dirty="0"/>
              <a:t>Thorough checks are accomplished through interaction with drivers and their paperwork.</a:t>
            </a:r>
          </a:p>
          <a:p>
            <a:pPr>
              <a:lnSpc>
                <a:spcPct val="90000"/>
              </a:lnSpc>
              <a:spcBef>
                <a:spcPts val="0"/>
              </a:spcBef>
              <a:spcAft>
                <a:spcPts val="1800"/>
              </a:spcAft>
              <a:buSzPct val="100000"/>
            </a:pPr>
            <a:r>
              <a:rPr lang="en-US" sz="1600" spc="30" dirty="0">
                <a:effectLst/>
              </a:rPr>
              <a:t>Ports are equipped with an electronic screening system that checks compliance with federal and state regulations and allows for a 70%-80% on-highway bypass rate without requiring the motor carrier to adopt third-party technology. </a:t>
            </a:r>
            <a:endParaRPr lang="en-US" sz="1600" dirty="0"/>
          </a:p>
          <a:p>
            <a:pPr>
              <a:lnSpc>
                <a:spcPct val="90000"/>
              </a:lnSpc>
              <a:spcBef>
                <a:spcPts val="0"/>
              </a:spcBef>
              <a:spcAft>
                <a:spcPts val="1800"/>
              </a:spcAft>
              <a:buSzPct val="100000"/>
            </a:pPr>
            <a:r>
              <a:rPr lang="en-US" sz="1600" spc="30" dirty="0"/>
              <a:t>Warnings or citations may be issued for various violations, with size and weight violations enforced via static scales.</a:t>
            </a:r>
          </a:p>
          <a:p>
            <a:pPr>
              <a:lnSpc>
                <a:spcPct val="90000"/>
              </a:lnSpc>
              <a:spcBef>
                <a:spcPts val="0"/>
              </a:spcBef>
              <a:spcAft>
                <a:spcPts val="1800"/>
              </a:spcAft>
              <a:buSzPct val="100000"/>
            </a:pPr>
            <a:r>
              <a:rPr lang="en-US" sz="1600" spc="30" dirty="0"/>
              <a:t>Over six million commercial motor vehicles screened yearly. </a:t>
            </a:r>
            <a:endParaRPr lang="en-US" sz="1600" dirty="0"/>
          </a:p>
        </p:txBody>
      </p:sp>
      <p:sp>
        <p:nvSpPr>
          <p:cNvPr id="5" name="Slide Number Placeholder 4">
            <a:extLst>
              <a:ext uri="{FF2B5EF4-FFF2-40B4-BE49-F238E27FC236}">
                <a16:creationId xmlns:a16="http://schemas.microsoft.com/office/drawing/2014/main" id="{674FECCF-D1CB-4093-BF36-D44F3C720BDA}"/>
              </a:ext>
            </a:extLst>
          </p:cNvPr>
          <p:cNvSpPr>
            <a:spLocks noGrp="1"/>
          </p:cNvSpPr>
          <p:nvPr>
            <p:ph type="sldNum" sz="quarter" idx="12"/>
          </p:nvPr>
        </p:nvSpPr>
        <p:spPr/>
        <p:txBody>
          <a:bodyPr/>
          <a:lstStyle/>
          <a:p>
            <a:fld id="{DB7DDC46-2E90-8640-BEFE-F54DCCD857ED}" type="slidenum">
              <a:rPr lang="en-US" smtClean="0"/>
              <a:pPr/>
              <a:t>10</a:t>
            </a:fld>
            <a:endParaRPr lang="en-US"/>
          </a:p>
        </p:txBody>
      </p:sp>
      <p:sp>
        <p:nvSpPr>
          <p:cNvPr id="28" name="Freeform: Shape 27">
            <a:extLst>
              <a:ext uri="{FF2B5EF4-FFF2-40B4-BE49-F238E27FC236}">
                <a16:creationId xmlns:a16="http://schemas.microsoft.com/office/drawing/2014/main" id="{00E3C380-F87B-452D-8FEF-38154E565F3B}"/>
              </a:ext>
            </a:extLst>
          </p:cNvPr>
          <p:cNvSpPr/>
          <p:nvPr/>
        </p:nvSpPr>
        <p:spPr>
          <a:xfrm>
            <a:off x="7439584" y="0"/>
            <a:ext cx="4752416" cy="3668662"/>
          </a:xfrm>
          <a:custGeom>
            <a:avLst/>
            <a:gdLst>
              <a:gd name="connsiteX0" fmla="*/ 225455 w 4752416"/>
              <a:gd name="connsiteY0" fmla="*/ 0 h 3668662"/>
              <a:gd name="connsiteX1" fmla="*/ 4752416 w 4752416"/>
              <a:gd name="connsiteY1" fmla="*/ 0 h 3668662"/>
              <a:gd name="connsiteX2" fmla="*/ 4752416 w 4752416"/>
              <a:gd name="connsiteY2" fmla="*/ 2790942 h 3668662"/>
              <a:gd name="connsiteX3" fmla="*/ 4741707 w 4752416"/>
              <a:gd name="connsiteY3" fmla="*/ 2804621 h 3668662"/>
              <a:gd name="connsiteX4" fmla="*/ 1690026 w 4752416"/>
              <a:gd name="connsiteY4" fmla="*/ 3446734 h 3668662"/>
              <a:gd name="connsiteX5" fmla="*/ 185189 w 4752416"/>
              <a:gd name="connsiteY5" fmla="*/ 83260 h 3668662"/>
              <a:gd name="connsiteX6" fmla="*/ 225455 w 4752416"/>
              <a:gd name="connsiteY6" fmla="*/ 0 h 366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2416" h="3668662">
                <a:moveTo>
                  <a:pt x="225455" y="0"/>
                </a:moveTo>
                <a:lnTo>
                  <a:pt x="4752416" y="0"/>
                </a:lnTo>
                <a:lnTo>
                  <a:pt x="4752416" y="2790942"/>
                </a:lnTo>
                <a:lnTo>
                  <a:pt x="4741707" y="2804621"/>
                </a:lnTo>
                <a:cubicBezTo>
                  <a:pt x="4031398" y="3619663"/>
                  <a:pt x="2802338" y="3912653"/>
                  <a:pt x="1690026" y="3446734"/>
                </a:cubicBezTo>
                <a:cubicBezTo>
                  <a:pt x="321027" y="2873295"/>
                  <a:pt x="-352711" y="1367416"/>
                  <a:pt x="185189" y="83260"/>
                </a:cubicBezTo>
                <a:lnTo>
                  <a:pt x="225455" y="0"/>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01C18BC-AA19-4AA3-9C17-51E73226ADBC}"/>
              </a:ext>
            </a:extLst>
          </p:cNvPr>
          <p:cNvSpPr/>
          <p:nvPr/>
        </p:nvSpPr>
        <p:spPr>
          <a:xfrm>
            <a:off x="8518359" y="3836736"/>
            <a:ext cx="3673641" cy="3021265"/>
          </a:xfrm>
          <a:custGeom>
            <a:avLst/>
            <a:gdLst>
              <a:gd name="connsiteX0" fmla="*/ 2146047 w 3673641"/>
              <a:gd name="connsiteY0" fmla="*/ 0 h 3021265"/>
              <a:gd name="connsiteX1" fmla="*/ 3663531 w 3673641"/>
              <a:gd name="connsiteY1" fmla="*/ 620415 h 3021265"/>
              <a:gd name="connsiteX2" fmla="*/ 3673641 w 3673641"/>
              <a:gd name="connsiteY2" fmla="*/ 631395 h 3021265"/>
              <a:gd name="connsiteX3" fmla="*/ 3673641 w 3673641"/>
              <a:gd name="connsiteY3" fmla="*/ 3021265 h 3021265"/>
              <a:gd name="connsiteX4" fmla="*/ 206971 w 3673641"/>
              <a:gd name="connsiteY4" fmla="*/ 3021265 h 3021265"/>
              <a:gd name="connsiteX5" fmla="*/ 168647 w 3673641"/>
              <a:gd name="connsiteY5" fmla="*/ 2942739 h 3021265"/>
              <a:gd name="connsiteX6" fmla="*/ 0 w 3673641"/>
              <a:gd name="connsiteY6" fmla="*/ 2118229 h 3021265"/>
              <a:gd name="connsiteX7" fmla="*/ 2146047 w 3673641"/>
              <a:gd name="connsiteY7" fmla="*/ 0 h 302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3641" h="3021265">
                <a:moveTo>
                  <a:pt x="2146047" y="0"/>
                </a:moveTo>
                <a:cubicBezTo>
                  <a:pt x="2738661" y="0"/>
                  <a:pt x="3275173" y="237091"/>
                  <a:pt x="3663531" y="620415"/>
                </a:cubicBezTo>
                <a:lnTo>
                  <a:pt x="3673641" y="631395"/>
                </a:lnTo>
                <a:lnTo>
                  <a:pt x="3673641" y="3021265"/>
                </a:lnTo>
                <a:lnTo>
                  <a:pt x="206971" y="3021265"/>
                </a:lnTo>
                <a:lnTo>
                  <a:pt x="168647" y="2942739"/>
                </a:lnTo>
                <a:cubicBezTo>
                  <a:pt x="60051" y="2689318"/>
                  <a:pt x="0" y="2410695"/>
                  <a:pt x="0" y="2118229"/>
                </a:cubicBezTo>
                <a:cubicBezTo>
                  <a:pt x="0" y="948363"/>
                  <a:pt x="960818" y="0"/>
                  <a:pt x="2146047"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pic>
        <p:nvPicPr>
          <p:cNvPr id="7" name="Picture 6" descr="People sitting at a table with computers&#10;&#10;Description automatically generated with low confidence">
            <a:extLst>
              <a:ext uri="{FF2B5EF4-FFF2-40B4-BE49-F238E27FC236}">
                <a16:creationId xmlns:a16="http://schemas.microsoft.com/office/drawing/2014/main" id="{40C2F668-5BE1-4A76-945D-D0BB30568BF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653" r="15745" b="1"/>
          <a:stretch/>
        </p:blipFill>
        <p:spPr>
          <a:xfrm>
            <a:off x="7689829" y="10"/>
            <a:ext cx="4502173" cy="3448209"/>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8" name="Picture 7" descr="People working in an office&#10;&#10;Description automatically generated with low confidence">
            <a:extLst>
              <a:ext uri="{FF2B5EF4-FFF2-40B4-BE49-F238E27FC236}">
                <a16:creationId xmlns:a16="http://schemas.microsoft.com/office/drawing/2014/main" id="{859FFCA8-0BA8-42D6-888D-EE28FFC311A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406" r="12812"/>
          <a:stretch/>
        </p:blipFill>
        <p:spPr>
          <a:xfrm>
            <a:off x="8768827" y="4082141"/>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31" name="Slide Number Placeholder 1">
            <a:extLst>
              <a:ext uri="{FF2B5EF4-FFF2-40B4-BE49-F238E27FC236}">
                <a16:creationId xmlns:a16="http://schemas.microsoft.com/office/drawing/2014/main" id="{5B151FEC-0D39-44B4-AAD0-241883580728}"/>
              </a:ext>
            </a:extLst>
          </p:cNvPr>
          <p:cNvSpPr txBox="1">
            <a:spLocks/>
          </p:cNvSpPr>
          <p:nvPr/>
        </p:nvSpPr>
        <p:spPr>
          <a:xfrm>
            <a:off x="11219329" y="6530974"/>
            <a:ext cx="784412" cy="223931"/>
          </a:xfrm>
          <a:prstGeom prst="rect">
            <a:avLst/>
          </a:prstGeom>
        </p:spPr>
        <p:txBody>
          <a:bodyPr vert="horz" lIns="91440" tIns="45720" rIns="91440" bIns="45720" rtlCol="0" anchor="ctr">
            <a:noAutofit/>
          </a:bodyPr>
          <a:lstStyle>
            <a:defPPr>
              <a:defRPr lang="en-US"/>
            </a:defPPr>
            <a:lvl1pPr algn="r">
              <a:defRPr sz="1000">
                <a:solidFill>
                  <a:schemeClr val="tx1">
                    <a:tint val="7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7DDC46-2E90-8640-BEFE-F54DCCD857ED}" type="slidenum">
              <a:rPr lang="en-US">
                <a:solidFill>
                  <a:schemeClr val="bg1"/>
                </a:solidFill>
              </a:rPr>
              <a:pPr/>
              <a:t>10</a:t>
            </a:fld>
            <a:endParaRPr lang="en-US" dirty="0">
              <a:solidFill>
                <a:schemeClr val="bg1"/>
              </a:solidFill>
            </a:endParaRPr>
          </a:p>
        </p:txBody>
      </p:sp>
    </p:spTree>
    <p:extLst>
      <p:ext uri="{BB962C8B-B14F-4D97-AF65-F5344CB8AC3E}">
        <p14:creationId xmlns:p14="http://schemas.microsoft.com/office/powerpoint/2010/main" val="3049929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51652"/>
            <a:ext cx="11394141" cy="550244"/>
          </a:xfrm>
        </p:spPr>
        <p:txBody>
          <a:bodyPr>
            <a:noAutofit/>
          </a:bodyPr>
          <a:lstStyle/>
          <a:p>
            <a:r>
              <a:rPr lang="en-US" sz="3200" dirty="0">
                <a:solidFill>
                  <a:schemeClr val="bg1"/>
                </a:solidFill>
                <a:ea typeface="+mj-lt"/>
                <a:cs typeface="+mj-lt"/>
              </a:rPr>
              <a:t>POE Electronic Screening System (ESS)</a:t>
            </a:r>
            <a:endParaRPr lang="en-US" dirty="0">
              <a:solidFill>
                <a:schemeClr val="bg1"/>
              </a:solidFill>
            </a:endParaRPr>
          </a:p>
        </p:txBody>
      </p:sp>
      <p:pic>
        <p:nvPicPr>
          <p:cNvPr id="4" name="Content Placeholder 3">
            <a:extLst>
              <a:ext uri="{FF2B5EF4-FFF2-40B4-BE49-F238E27FC236}">
                <a16:creationId xmlns:a16="http://schemas.microsoft.com/office/drawing/2014/main" id="{A2554A65-60CF-6216-7369-699320DD95D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5978" y="1450911"/>
            <a:ext cx="11059240" cy="5287819"/>
          </a:xfrm>
        </p:spPr>
      </p:pic>
      <p:sp>
        <p:nvSpPr>
          <p:cNvPr id="6" name="Slide Number Placeholder 5"/>
          <p:cNvSpPr>
            <a:spLocks noGrp="1"/>
          </p:cNvSpPr>
          <p:nvPr>
            <p:ph type="sldNum" sz="quarter" idx="12"/>
          </p:nvPr>
        </p:nvSpPr>
        <p:spPr/>
        <p:txBody>
          <a:bodyPr/>
          <a:lstStyle/>
          <a:p>
            <a:fld id="{B27DD841-9DFC-4EEC-9042-92AAF1BEA818}" type="slidenum">
              <a:rPr lang="en-US" dirty="0" smtClean="0"/>
              <a:pPr/>
              <a:t>11</a:t>
            </a:fld>
            <a:endParaRPr lang="en-US" dirty="0"/>
          </a:p>
        </p:txBody>
      </p:sp>
    </p:spTree>
    <p:extLst>
      <p:ext uri="{BB962C8B-B14F-4D97-AF65-F5344CB8AC3E}">
        <p14:creationId xmlns:p14="http://schemas.microsoft.com/office/powerpoint/2010/main" val="821066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2200" dirty="0">
                <a:solidFill>
                  <a:schemeClr val="bg1"/>
                </a:solidFill>
                <a:ea typeface="+mj-lt"/>
                <a:cs typeface="+mj-lt"/>
              </a:rPr>
              <a:t>Zone 2 – Right Lane</a:t>
            </a:r>
            <a:br>
              <a:rPr lang="en-US" sz="2200" dirty="0">
                <a:solidFill>
                  <a:schemeClr val="bg1"/>
                </a:solidFill>
                <a:ea typeface="+mj-lt"/>
                <a:cs typeface="+mj-lt"/>
              </a:rPr>
            </a:br>
            <a:r>
              <a:rPr lang="en-US" sz="2200" dirty="0">
                <a:solidFill>
                  <a:schemeClr val="bg1"/>
                </a:solidFill>
              </a:rPr>
              <a:t>Bending Plate WIM System</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12</a:t>
            </a:fld>
            <a:endParaRPr lang="en-US"/>
          </a:p>
        </p:txBody>
      </p:sp>
      <p:pic>
        <p:nvPicPr>
          <p:cNvPr id="11" name="Content Placeholder 4">
            <a:extLst>
              <a:ext uri="{FF2B5EF4-FFF2-40B4-BE49-F238E27FC236}">
                <a16:creationId xmlns:a16="http://schemas.microsoft.com/office/drawing/2014/main" id="{4F300FE1-BFD3-1829-D9E4-1A4F613ED5F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5957" y="1666462"/>
            <a:ext cx="9419668" cy="4708525"/>
          </a:xfrm>
        </p:spPr>
      </p:pic>
    </p:spTree>
    <p:extLst>
      <p:ext uri="{BB962C8B-B14F-4D97-AF65-F5344CB8AC3E}">
        <p14:creationId xmlns:p14="http://schemas.microsoft.com/office/powerpoint/2010/main" val="26910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B27DD841-9DFC-4EEC-9042-92AAF1BEA818}" type="slidenum">
              <a:rPr lang="en-US" dirty="0" smtClean="0"/>
              <a:pPr/>
              <a:t>13</a:t>
            </a:fld>
            <a:endParaRPr lang="en-US" dirty="0"/>
          </a:p>
        </p:txBody>
      </p:sp>
      <p:pic>
        <p:nvPicPr>
          <p:cNvPr id="8" name="Content Placeholder 5">
            <a:extLst>
              <a:ext uri="{FF2B5EF4-FFF2-40B4-BE49-F238E27FC236}">
                <a16:creationId xmlns:a16="http://schemas.microsoft.com/office/drawing/2014/main" id="{EE491CFF-E501-05DA-88A1-8013551A5B5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034" t="15135" r="34769" b="46333"/>
          <a:stretch/>
        </p:blipFill>
        <p:spPr>
          <a:xfrm>
            <a:off x="1126435" y="1731617"/>
            <a:ext cx="9937020" cy="3667754"/>
          </a:xfrm>
        </p:spPr>
      </p:pic>
      <p:pic>
        <p:nvPicPr>
          <p:cNvPr id="12" name="Content Placeholder 3">
            <a:extLst>
              <a:ext uri="{FF2B5EF4-FFF2-40B4-BE49-F238E27FC236}">
                <a16:creationId xmlns:a16="http://schemas.microsoft.com/office/drawing/2014/main" id="{471C5D4E-5A88-D96B-ADC5-F504F50E302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7000" contrast="-72000"/>
                    </a14:imgEffect>
                  </a14:imgLayer>
                </a14:imgProps>
              </a:ext>
              <a:ext uri="{28A0092B-C50C-407E-A947-70E740481C1C}">
                <a14:useLocalDpi xmlns:a14="http://schemas.microsoft.com/office/drawing/2010/main" val="0"/>
              </a:ext>
            </a:extLst>
          </a:blip>
          <a:srcRect l="53527" t="27905" r="3010" b="37224"/>
          <a:stretch/>
        </p:blipFill>
        <p:spPr>
          <a:xfrm>
            <a:off x="6012070" y="4398618"/>
            <a:ext cx="2805237" cy="1594253"/>
          </a:xfrm>
          <a:prstGeom prst="rect">
            <a:avLst/>
          </a:prstGeom>
          <a:ln w="19050">
            <a:solidFill>
              <a:schemeClr val="tx1"/>
            </a:solidFill>
          </a:ln>
          <a:effectLst>
            <a:outerShdw blurRad="50800" dist="38100" dir="18900000" algn="bl" rotWithShape="0">
              <a:prstClr val="black">
                <a:alpha val="40000"/>
              </a:prstClr>
            </a:outerShdw>
          </a:effectLst>
        </p:spPr>
      </p:pic>
      <p:pic>
        <p:nvPicPr>
          <p:cNvPr id="15" name="Content Placeholder 3">
            <a:extLst>
              <a:ext uri="{FF2B5EF4-FFF2-40B4-BE49-F238E27FC236}">
                <a16:creationId xmlns:a16="http://schemas.microsoft.com/office/drawing/2014/main" id="{E61175A1-4B88-F9EF-BF82-2F5F3D026A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6" t="65584" r="46110" b="14423"/>
          <a:stretch/>
        </p:blipFill>
        <p:spPr>
          <a:xfrm>
            <a:off x="1744870" y="4322417"/>
            <a:ext cx="3790813" cy="1019598"/>
          </a:xfrm>
          <a:prstGeom prst="rect">
            <a:avLst/>
          </a:prstGeom>
          <a:ln w="19050">
            <a:solidFill>
              <a:schemeClr val="tx1"/>
            </a:solidFill>
          </a:ln>
          <a:effectLst>
            <a:outerShdw blurRad="50800" dist="38100" dir="18900000" algn="bl" rotWithShape="0">
              <a:prstClr val="black">
                <a:alpha val="40000"/>
              </a:prstClr>
            </a:outerShdw>
          </a:effectLst>
        </p:spPr>
      </p:pic>
      <p:sp>
        <p:nvSpPr>
          <p:cNvPr id="17" name="TextBox 16">
            <a:extLst>
              <a:ext uri="{FF2B5EF4-FFF2-40B4-BE49-F238E27FC236}">
                <a16:creationId xmlns:a16="http://schemas.microsoft.com/office/drawing/2014/main" id="{D985B618-0070-6C10-C8D8-1C09A44B2FBC}"/>
              </a:ext>
            </a:extLst>
          </p:cNvPr>
          <p:cNvSpPr txBox="1"/>
          <p:nvPr/>
        </p:nvSpPr>
        <p:spPr>
          <a:xfrm>
            <a:off x="2144644" y="5431182"/>
            <a:ext cx="2736298" cy="307777"/>
          </a:xfrm>
          <a:prstGeom prst="rect">
            <a:avLst/>
          </a:prstGeom>
          <a:noFill/>
        </p:spPr>
        <p:txBody>
          <a:bodyPr wrap="square" lIns="91440" tIns="45720" rIns="91440" bIns="45720" rtlCol="0" anchor="t">
            <a:spAutoFit/>
          </a:bodyPr>
          <a:lstStyle/>
          <a:p>
            <a:r>
              <a:rPr lang="en-CA" sz="1400" b="1" dirty="0"/>
              <a:t>Mainline Compliance LPR</a:t>
            </a:r>
          </a:p>
        </p:txBody>
      </p:sp>
      <p:sp>
        <p:nvSpPr>
          <p:cNvPr id="9" name="Title 1">
            <a:extLst>
              <a:ext uri="{FF2B5EF4-FFF2-40B4-BE49-F238E27FC236}">
                <a16:creationId xmlns:a16="http://schemas.microsoft.com/office/drawing/2014/main" id="{ECCD34DD-10CD-4A7D-9713-936CFDF9479B}"/>
              </a:ext>
            </a:extLst>
          </p:cNvPr>
          <p:cNvSpPr txBox="1">
            <a:spLocks/>
          </p:cNvSpPr>
          <p:nvPr/>
        </p:nvSpPr>
        <p:spPr>
          <a:xfrm>
            <a:off x="457199" y="415230"/>
            <a:ext cx="11394141" cy="837374"/>
          </a:xfrm>
          <a:prstGeom prst="rect">
            <a:avLst/>
          </a:prstGeom>
        </p:spPr>
        <p:txBody>
          <a:bodyPr vert="horz" lIns="0" tIns="45720" rIns="91440" bIns="45720" rtlCol="0" anchor="t">
            <a:normAutofit/>
          </a:bodyPr>
          <a:lst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a:lstStyle>
          <a:p>
            <a:r>
              <a:rPr lang="en-US" sz="2200">
                <a:solidFill>
                  <a:schemeClr val="bg1"/>
                </a:solidFill>
                <a:ea typeface="+mj-lt"/>
                <a:cs typeface="+mj-lt"/>
              </a:rPr>
              <a:t>Zone 2 – Right Lane</a:t>
            </a:r>
            <a:br>
              <a:rPr lang="en-US" sz="2200">
                <a:solidFill>
                  <a:schemeClr val="bg1"/>
                </a:solidFill>
                <a:ea typeface="+mj-lt"/>
                <a:cs typeface="+mj-lt"/>
              </a:rPr>
            </a:br>
            <a:r>
              <a:rPr lang="en-US" sz="2200">
                <a:solidFill>
                  <a:schemeClr val="bg1"/>
                </a:solidFill>
              </a:rPr>
              <a:t>License Plate Reader (LPR) - OCR</a:t>
            </a:r>
            <a:endParaRPr lang="en-US" dirty="0">
              <a:solidFill>
                <a:schemeClr val="bg1"/>
              </a:solidFill>
            </a:endParaRPr>
          </a:p>
        </p:txBody>
      </p:sp>
    </p:spTree>
    <p:extLst>
      <p:ext uri="{BB962C8B-B14F-4D97-AF65-F5344CB8AC3E}">
        <p14:creationId xmlns:p14="http://schemas.microsoft.com/office/powerpoint/2010/main" val="859741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2200" dirty="0">
                <a:solidFill>
                  <a:schemeClr val="bg1"/>
                </a:solidFill>
                <a:ea typeface="+mj-lt"/>
                <a:cs typeface="+mj-lt"/>
              </a:rPr>
              <a:t>Zone 2 – Right Lane</a:t>
            </a:r>
            <a:br>
              <a:rPr lang="en-US" sz="2200" dirty="0">
                <a:ea typeface="+mj-lt"/>
                <a:cs typeface="+mj-lt"/>
              </a:rPr>
            </a:br>
            <a:r>
              <a:rPr lang="en-US" sz="2200" dirty="0">
                <a:solidFill>
                  <a:schemeClr val="bg1"/>
                </a:solidFill>
                <a:ea typeface="+mj-lt"/>
                <a:cs typeface="+mj-lt"/>
              </a:rPr>
              <a:t>USDOT Number Reader - OCR</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14</a:t>
            </a:fld>
            <a:endParaRPr lang="en-US"/>
          </a:p>
        </p:txBody>
      </p:sp>
      <p:pic>
        <p:nvPicPr>
          <p:cNvPr id="4" name="Content Placeholder 3">
            <a:extLst>
              <a:ext uri="{FF2B5EF4-FFF2-40B4-BE49-F238E27FC236}">
                <a16:creationId xmlns:a16="http://schemas.microsoft.com/office/drawing/2014/main" id="{E950EACA-10C1-5408-C740-8E5941B083B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4003261" y="1600201"/>
            <a:ext cx="4183785" cy="4708525"/>
          </a:xfrm>
        </p:spPr>
      </p:pic>
      <p:pic>
        <p:nvPicPr>
          <p:cNvPr id="9" name="Picture 2" descr="C:\Users\kerrym\AppData\Local\Microsoft\Windows\Temporary Internet Files\Content.Outlook\8VEIHIWU\usdot.jpg">
            <a:extLst>
              <a:ext uri="{FF2B5EF4-FFF2-40B4-BE49-F238E27FC236}">
                <a16:creationId xmlns:a16="http://schemas.microsoft.com/office/drawing/2014/main" id="{172377A2-7B2A-2C85-1CAA-D6EE2752A8B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3828"/>
          <a:stretch/>
        </p:blipFill>
        <p:spPr bwMode="auto">
          <a:xfrm>
            <a:off x="2906643" y="5500757"/>
            <a:ext cx="3334509" cy="623819"/>
          </a:xfrm>
          <a:prstGeom prst="rect">
            <a:avLst/>
          </a:prstGeom>
          <a:ln w="19050">
            <a:solidFill>
              <a:schemeClr val="tx1"/>
            </a:solid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384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51652"/>
            <a:ext cx="11394141" cy="550244"/>
          </a:xfrm>
        </p:spPr>
        <p:txBody>
          <a:bodyPr>
            <a:noAutofit/>
          </a:bodyPr>
          <a:lstStyle/>
          <a:p>
            <a:r>
              <a:rPr lang="en-US" sz="3200" dirty="0">
                <a:solidFill>
                  <a:schemeClr val="bg1"/>
                </a:solidFill>
                <a:ea typeface="+mj-lt"/>
                <a:cs typeface="+mj-lt"/>
              </a:rPr>
              <a:t>Zone 2 – Visible Light Beam </a:t>
            </a:r>
            <a:r>
              <a:rPr lang="en-US" sz="3200" dirty="0" err="1">
                <a:solidFill>
                  <a:schemeClr val="bg1"/>
                </a:solidFill>
                <a:ea typeface="+mj-lt"/>
                <a:cs typeface="+mj-lt"/>
              </a:rPr>
              <a:t>Overheight</a:t>
            </a:r>
            <a:r>
              <a:rPr lang="en-US" sz="3200" dirty="0">
                <a:solidFill>
                  <a:schemeClr val="bg1"/>
                </a:solidFill>
                <a:ea typeface="+mj-lt"/>
                <a:cs typeface="+mj-lt"/>
              </a:rPr>
              <a:t> Detection</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dirty="0" smtClean="0"/>
              <a:pPr/>
              <a:t>15</a:t>
            </a:fld>
            <a:endParaRPr lang="en-US" dirty="0"/>
          </a:p>
        </p:txBody>
      </p:sp>
      <p:pic>
        <p:nvPicPr>
          <p:cNvPr id="9" name="Content Placeholder 3">
            <a:extLst>
              <a:ext uri="{FF2B5EF4-FFF2-40B4-BE49-F238E27FC236}">
                <a16:creationId xmlns:a16="http://schemas.microsoft.com/office/drawing/2014/main" id="{2CED313B-3F04-64FD-0925-75690B81118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5957" y="1600201"/>
            <a:ext cx="9419668" cy="4708525"/>
          </a:xfrm>
        </p:spPr>
      </p:pic>
      <p:cxnSp>
        <p:nvCxnSpPr>
          <p:cNvPr id="11" name="Straight Connector 10">
            <a:extLst>
              <a:ext uri="{FF2B5EF4-FFF2-40B4-BE49-F238E27FC236}">
                <a16:creationId xmlns:a16="http://schemas.microsoft.com/office/drawing/2014/main" id="{3163E340-C519-85C5-1BEB-250DC496798D}"/>
              </a:ext>
            </a:extLst>
          </p:cNvPr>
          <p:cNvCxnSpPr/>
          <p:nvPr/>
        </p:nvCxnSpPr>
        <p:spPr>
          <a:xfrm flipH="1" flipV="1">
            <a:off x="1512957" y="1665357"/>
            <a:ext cx="8479557" cy="846292"/>
          </a:xfrm>
          <a:prstGeom prst="line">
            <a:avLst/>
          </a:prstGeom>
          <a:ln w="19050">
            <a:solidFill>
              <a:schemeClr val="bg1"/>
            </a:solidFill>
          </a:ln>
          <a:effectLst>
            <a:glow rad="63500">
              <a:srgbClr val="FFC000">
                <a:alpha val="40000"/>
              </a:srgbClr>
            </a:glow>
          </a:effectLst>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0FCCDCE-E93C-1C92-E406-9C7C8FEE3FBA}"/>
              </a:ext>
            </a:extLst>
          </p:cNvPr>
          <p:cNvSpPr/>
          <p:nvPr/>
        </p:nvSpPr>
        <p:spPr>
          <a:xfrm>
            <a:off x="9652001" y="2209801"/>
            <a:ext cx="787625" cy="590719"/>
          </a:xfrm>
          <a:prstGeom prst="ellipse">
            <a:avLst/>
          </a:prstGeom>
          <a:no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50317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2200" dirty="0">
                <a:solidFill>
                  <a:schemeClr val="bg1"/>
                </a:solidFill>
                <a:ea typeface="+mj-lt"/>
                <a:cs typeface="+mj-lt"/>
              </a:rPr>
              <a:t>Zone 2 – Laser Scanners</a:t>
            </a:r>
            <a:br>
              <a:rPr lang="en-US" sz="2200" dirty="0">
                <a:solidFill>
                  <a:schemeClr val="bg1"/>
                </a:solidFill>
                <a:ea typeface="+mj-lt"/>
                <a:cs typeface="+mj-lt"/>
              </a:rPr>
            </a:br>
            <a:r>
              <a:rPr lang="en-US" sz="2200" dirty="0">
                <a:solidFill>
                  <a:schemeClr val="bg1"/>
                </a:solidFill>
                <a:ea typeface="+mj-lt"/>
                <a:cs typeface="+mj-lt"/>
              </a:rPr>
              <a:t>Over-width Detection</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16</a:t>
            </a:fld>
            <a:endParaRPr lang="en-US"/>
          </a:p>
        </p:txBody>
      </p:sp>
      <p:grpSp>
        <p:nvGrpSpPr>
          <p:cNvPr id="19" name="Group 18">
            <a:extLst>
              <a:ext uri="{FF2B5EF4-FFF2-40B4-BE49-F238E27FC236}">
                <a16:creationId xmlns:a16="http://schemas.microsoft.com/office/drawing/2014/main" id="{AA80B32B-5FF1-0B06-C176-13B567E87D4A}"/>
              </a:ext>
            </a:extLst>
          </p:cNvPr>
          <p:cNvGrpSpPr/>
          <p:nvPr/>
        </p:nvGrpSpPr>
        <p:grpSpPr>
          <a:xfrm>
            <a:off x="1389271" y="1533940"/>
            <a:ext cx="9417049" cy="4848796"/>
            <a:chOff x="1289880" y="1511853"/>
            <a:chExt cx="9417049" cy="4848796"/>
          </a:xfrm>
        </p:grpSpPr>
        <p:pic>
          <p:nvPicPr>
            <p:cNvPr id="10" name="Content Placeholder 3">
              <a:extLst>
                <a:ext uri="{FF2B5EF4-FFF2-40B4-BE49-F238E27FC236}">
                  <a16:creationId xmlns:a16="http://schemas.microsoft.com/office/drawing/2014/main" id="{C7356021-E022-3D36-1B44-1B60D0B3C914}"/>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tretch>
              <a:fillRect/>
            </a:stretch>
          </p:blipFill>
          <p:spPr>
            <a:xfrm>
              <a:off x="1289880" y="1511853"/>
              <a:ext cx="9417049" cy="4708525"/>
            </a:xfrm>
            <a:prstGeom prst="rect">
              <a:avLst/>
            </a:prstGeom>
          </p:spPr>
        </p:pic>
        <p:sp>
          <p:nvSpPr>
            <p:cNvPr id="12" name="Flowchart: Manual Operation 4">
              <a:extLst>
                <a:ext uri="{FF2B5EF4-FFF2-40B4-BE49-F238E27FC236}">
                  <a16:creationId xmlns:a16="http://schemas.microsoft.com/office/drawing/2014/main" id="{50AE9F73-BCAE-50D7-C152-CAFF8599B11E}"/>
                </a:ext>
              </a:extLst>
            </p:cNvPr>
            <p:cNvSpPr/>
            <p:nvPr/>
          </p:nvSpPr>
          <p:spPr>
            <a:xfrm rot="11018682">
              <a:off x="1352647" y="3230733"/>
              <a:ext cx="8307261" cy="311544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72229"/>
                <a:gd name="connsiteY0" fmla="*/ 0 h 18780"/>
                <a:gd name="connsiteX1" fmla="*/ 72229 w 72229"/>
                <a:gd name="connsiteY1" fmla="*/ 8780 h 18780"/>
                <a:gd name="connsiteX2" fmla="*/ 70229 w 72229"/>
                <a:gd name="connsiteY2" fmla="*/ 18780 h 18780"/>
                <a:gd name="connsiteX3" fmla="*/ 64229 w 72229"/>
                <a:gd name="connsiteY3" fmla="*/ 18780 h 18780"/>
                <a:gd name="connsiteX4" fmla="*/ 0 w 72229"/>
                <a:gd name="connsiteY4" fmla="*/ 0 h 18780"/>
                <a:gd name="connsiteX0" fmla="*/ 0 w 118796"/>
                <a:gd name="connsiteY0" fmla="*/ 23154 h 41934"/>
                <a:gd name="connsiteX1" fmla="*/ 118796 w 118796"/>
                <a:gd name="connsiteY1" fmla="*/ 0 h 41934"/>
                <a:gd name="connsiteX2" fmla="*/ 70229 w 118796"/>
                <a:gd name="connsiteY2" fmla="*/ 41934 h 41934"/>
                <a:gd name="connsiteX3" fmla="*/ 64229 w 118796"/>
                <a:gd name="connsiteY3" fmla="*/ 41934 h 41934"/>
                <a:gd name="connsiteX4" fmla="*/ 0 w 118796"/>
                <a:gd name="connsiteY4" fmla="*/ 23154 h 41934"/>
                <a:gd name="connsiteX0" fmla="*/ 0 w 144470"/>
                <a:gd name="connsiteY0" fmla="*/ 4770 h 41934"/>
                <a:gd name="connsiteX1" fmla="*/ 144470 w 144470"/>
                <a:gd name="connsiteY1" fmla="*/ 0 h 41934"/>
                <a:gd name="connsiteX2" fmla="*/ 95903 w 144470"/>
                <a:gd name="connsiteY2" fmla="*/ 41934 h 41934"/>
                <a:gd name="connsiteX3" fmla="*/ 89903 w 144470"/>
                <a:gd name="connsiteY3" fmla="*/ 41934 h 41934"/>
                <a:gd name="connsiteX4" fmla="*/ 0 w 144470"/>
                <a:gd name="connsiteY4" fmla="*/ 4770 h 41934"/>
                <a:gd name="connsiteX0" fmla="*/ 0 w 144470"/>
                <a:gd name="connsiteY0" fmla="*/ 4770 h 41934"/>
                <a:gd name="connsiteX1" fmla="*/ 144470 w 144470"/>
                <a:gd name="connsiteY1" fmla="*/ 0 h 41934"/>
                <a:gd name="connsiteX2" fmla="*/ 95903 w 144470"/>
                <a:gd name="connsiteY2" fmla="*/ 41934 h 41934"/>
                <a:gd name="connsiteX3" fmla="*/ 88375 w 144470"/>
                <a:gd name="connsiteY3" fmla="*/ 40320 h 41934"/>
                <a:gd name="connsiteX4" fmla="*/ 0 w 144470"/>
                <a:gd name="connsiteY4" fmla="*/ 4770 h 41934"/>
                <a:gd name="connsiteX0" fmla="*/ 0 w 144470"/>
                <a:gd name="connsiteY0" fmla="*/ 4770 h 40320"/>
                <a:gd name="connsiteX1" fmla="*/ 144470 w 144470"/>
                <a:gd name="connsiteY1" fmla="*/ 0 h 40320"/>
                <a:gd name="connsiteX2" fmla="*/ 95373 w 144470"/>
                <a:gd name="connsiteY2" fmla="*/ 39035 h 40320"/>
                <a:gd name="connsiteX3" fmla="*/ 88375 w 144470"/>
                <a:gd name="connsiteY3" fmla="*/ 40320 h 40320"/>
                <a:gd name="connsiteX4" fmla="*/ 0 w 144470"/>
                <a:gd name="connsiteY4" fmla="*/ 4770 h 40320"/>
                <a:gd name="connsiteX0" fmla="*/ 0 w 144470"/>
                <a:gd name="connsiteY0" fmla="*/ 4770 h 41539"/>
                <a:gd name="connsiteX1" fmla="*/ 144470 w 144470"/>
                <a:gd name="connsiteY1" fmla="*/ 0 h 41539"/>
                <a:gd name="connsiteX2" fmla="*/ 95283 w 144470"/>
                <a:gd name="connsiteY2" fmla="*/ 41539 h 41539"/>
                <a:gd name="connsiteX3" fmla="*/ 88375 w 144470"/>
                <a:gd name="connsiteY3" fmla="*/ 40320 h 41539"/>
                <a:gd name="connsiteX4" fmla="*/ 0 w 144470"/>
                <a:gd name="connsiteY4" fmla="*/ 4770 h 41539"/>
                <a:gd name="connsiteX0" fmla="*/ 0 w 144470"/>
                <a:gd name="connsiteY0" fmla="*/ 4770 h 41596"/>
                <a:gd name="connsiteX1" fmla="*/ 144470 w 144470"/>
                <a:gd name="connsiteY1" fmla="*/ 0 h 41596"/>
                <a:gd name="connsiteX2" fmla="*/ 95283 w 144470"/>
                <a:gd name="connsiteY2" fmla="*/ 41539 h 41596"/>
                <a:gd name="connsiteX3" fmla="*/ 90628 w 144470"/>
                <a:gd name="connsiteY3" fmla="*/ 41596 h 41596"/>
                <a:gd name="connsiteX4" fmla="*/ 0 w 144470"/>
                <a:gd name="connsiteY4" fmla="*/ 4770 h 4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70" h="41596">
                  <a:moveTo>
                    <a:pt x="0" y="4770"/>
                  </a:moveTo>
                  <a:lnTo>
                    <a:pt x="144470" y="0"/>
                  </a:lnTo>
                  <a:lnTo>
                    <a:pt x="95283" y="41539"/>
                  </a:lnTo>
                  <a:lnTo>
                    <a:pt x="90628" y="41596"/>
                  </a:lnTo>
                  <a:lnTo>
                    <a:pt x="0" y="4770"/>
                  </a:lnTo>
                  <a:close/>
                </a:path>
              </a:pathLst>
            </a:cu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lowchart: Manual Operation 4">
              <a:extLst>
                <a:ext uri="{FF2B5EF4-FFF2-40B4-BE49-F238E27FC236}">
                  <a16:creationId xmlns:a16="http://schemas.microsoft.com/office/drawing/2014/main" id="{BBB82F11-FBB0-7CE4-A733-01C2D35C2595}"/>
                </a:ext>
              </a:extLst>
            </p:cNvPr>
            <p:cNvSpPr/>
            <p:nvPr/>
          </p:nvSpPr>
          <p:spPr>
            <a:xfrm rot="11018682">
              <a:off x="2936124" y="3292457"/>
              <a:ext cx="7697956" cy="306819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72229"/>
                <a:gd name="connsiteY0" fmla="*/ 0 h 18780"/>
                <a:gd name="connsiteX1" fmla="*/ 72229 w 72229"/>
                <a:gd name="connsiteY1" fmla="*/ 8780 h 18780"/>
                <a:gd name="connsiteX2" fmla="*/ 70229 w 72229"/>
                <a:gd name="connsiteY2" fmla="*/ 18780 h 18780"/>
                <a:gd name="connsiteX3" fmla="*/ 64229 w 72229"/>
                <a:gd name="connsiteY3" fmla="*/ 18780 h 18780"/>
                <a:gd name="connsiteX4" fmla="*/ 0 w 72229"/>
                <a:gd name="connsiteY4" fmla="*/ 0 h 18780"/>
                <a:gd name="connsiteX0" fmla="*/ 0 w 118796"/>
                <a:gd name="connsiteY0" fmla="*/ 23154 h 41934"/>
                <a:gd name="connsiteX1" fmla="*/ 118796 w 118796"/>
                <a:gd name="connsiteY1" fmla="*/ 0 h 41934"/>
                <a:gd name="connsiteX2" fmla="*/ 70229 w 118796"/>
                <a:gd name="connsiteY2" fmla="*/ 41934 h 41934"/>
                <a:gd name="connsiteX3" fmla="*/ 64229 w 118796"/>
                <a:gd name="connsiteY3" fmla="*/ 41934 h 41934"/>
                <a:gd name="connsiteX4" fmla="*/ 0 w 118796"/>
                <a:gd name="connsiteY4" fmla="*/ 23154 h 41934"/>
                <a:gd name="connsiteX0" fmla="*/ 0 w 144470"/>
                <a:gd name="connsiteY0" fmla="*/ 4770 h 41934"/>
                <a:gd name="connsiteX1" fmla="*/ 144470 w 144470"/>
                <a:gd name="connsiteY1" fmla="*/ 0 h 41934"/>
                <a:gd name="connsiteX2" fmla="*/ 95903 w 144470"/>
                <a:gd name="connsiteY2" fmla="*/ 41934 h 41934"/>
                <a:gd name="connsiteX3" fmla="*/ 89903 w 144470"/>
                <a:gd name="connsiteY3" fmla="*/ 41934 h 41934"/>
                <a:gd name="connsiteX4" fmla="*/ 0 w 144470"/>
                <a:gd name="connsiteY4" fmla="*/ 4770 h 41934"/>
                <a:gd name="connsiteX0" fmla="*/ 0 w 144470"/>
                <a:gd name="connsiteY0" fmla="*/ 4770 h 43796"/>
                <a:gd name="connsiteX1" fmla="*/ 144470 w 144470"/>
                <a:gd name="connsiteY1" fmla="*/ 0 h 43796"/>
                <a:gd name="connsiteX2" fmla="*/ 95903 w 144470"/>
                <a:gd name="connsiteY2" fmla="*/ 41934 h 43796"/>
                <a:gd name="connsiteX3" fmla="*/ 39246 w 144470"/>
                <a:gd name="connsiteY3" fmla="*/ 43796 h 43796"/>
                <a:gd name="connsiteX4" fmla="*/ 0 w 144470"/>
                <a:gd name="connsiteY4" fmla="*/ 4770 h 43796"/>
                <a:gd name="connsiteX0" fmla="*/ 0 w 144470"/>
                <a:gd name="connsiteY0" fmla="*/ 4770 h 43822"/>
                <a:gd name="connsiteX1" fmla="*/ 144470 w 144470"/>
                <a:gd name="connsiteY1" fmla="*/ 0 h 43822"/>
                <a:gd name="connsiteX2" fmla="*/ 44484 w 144470"/>
                <a:gd name="connsiteY2" fmla="*/ 43822 h 43822"/>
                <a:gd name="connsiteX3" fmla="*/ 39246 w 144470"/>
                <a:gd name="connsiteY3" fmla="*/ 43796 h 43822"/>
                <a:gd name="connsiteX4" fmla="*/ 0 w 144470"/>
                <a:gd name="connsiteY4" fmla="*/ 4770 h 43822"/>
                <a:gd name="connsiteX0" fmla="*/ 0 w 158538"/>
                <a:gd name="connsiteY0" fmla="*/ 7134 h 43822"/>
                <a:gd name="connsiteX1" fmla="*/ 158538 w 158538"/>
                <a:gd name="connsiteY1" fmla="*/ 0 h 43822"/>
                <a:gd name="connsiteX2" fmla="*/ 58552 w 158538"/>
                <a:gd name="connsiteY2" fmla="*/ 43822 h 43822"/>
                <a:gd name="connsiteX3" fmla="*/ 53314 w 158538"/>
                <a:gd name="connsiteY3" fmla="*/ 43796 h 43822"/>
                <a:gd name="connsiteX4" fmla="*/ 0 w 158538"/>
                <a:gd name="connsiteY4" fmla="*/ 7134 h 43822"/>
                <a:gd name="connsiteX0" fmla="*/ 0 w 133779"/>
                <a:gd name="connsiteY0" fmla="*/ 4608 h 41296"/>
                <a:gd name="connsiteX1" fmla="*/ 133779 w 133779"/>
                <a:gd name="connsiteY1" fmla="*/ 0 h 41296"/>
                <a:gd name="connsiteX2" fmla="*/ 58552 w 133779"/>
                <a:gd name="connsiteY2" fmla="*/ 41296 h 41296"/>
                <a:gd name="connsiteX3" fmla="*/ 53314 w 133779"/>
                <a:gd name="connsiteY3" fmla="*/ 41270 h 41296"/>
                <a:gd name="connsiteX4" fmla="*/ 0 w 133779"/>
                <a:gd name="connsiteY4" fmla="*/ 4608 h 41296"/>
                <a:gd name="connsiteX0" fmla="*/ 0 w 133779"/>
                <a:gd name="connsiteY0" fmla="*/ 4608 h 41270"/>
                <a:gd name="connsiteX1" fmla="*/ 133779 w 133779"/>
                <a:gd name="connsiteY1" fmla="*/ 0 h 41270"/>
                <a:gd name="connsiteX2" fmla="*/ 59096 w 133779"/>
                <a:gd name="connsiteY2" fmla="*/ 39402 h 41270"/>
                <a:gd name="connsiteX3" fmla="*/ 53314 w 133779"/>
                <a:gd name="connsiteY3" fmla="*/ 41270 h 41270"/>
                <a:gd name="connsiteX4" fmla="*/ 0 w 133779"/>
                <a:gd name="connsiteY4" fmla="*/ 4608 h 41270"/>
                <a:gd name="connsiteX0" fmla="*/ 0 w 133779"/>
                <a:gd name="connsiteY0" fmla="*/ 4608 h 39402"/>
                <a:gd name="connsiteX1" fmla="*/ 133779 w 133779"/>
                <a:gd name="connsiteY1" fmla="*/ 0 h 39402"/>
                <a:gd name="connsiteX2" fmla="*/ 59096 w 133779"/>
                <a:gd name="connsiteY2" fmla="*/ 39402 h 39402"/>
                <a:gd name="connsiteX3" fmla="*/ 53364 w 133779"/>
                <a:gd name="connsiteY3" fmla="*/ 36788 h 39402"/>
                <a:gd name="connsiteX4" fmla="*/ 0 w 133779"/>
                <a:gd name="connsiteY4" fmla="*/ 4608 h 39402"/>
                <a:gd name="connsiteX0" fmla="*/ 0 w 133779"/>
                <a:gd name="connsiteY0" fmla="*/ 4608 h 40952"/>
                <a:gd name="connsiteX1" fmla="*/ 133779 w 133779"/>
                <a:gd name="connsiteY1" fmla="*/ 0 h 40952"/>
                <a:gd name="connsiteX2" fmla="*/ 59096 w 133779"/>
                <a:gd name="connsiteY2" fmla="*/ 39402 h 40952"/>
                <a:gd name="connsiteX3" fmla="*/ 53468 w 133779"/>
                <a:gd name="connsiteY3" fmla="*/ 40952 h 40952"/>
                <a:gd name="connsiteX4" fmla="*/ 0 w 133779"/>
                <a:gd name="connsiteY4" fmla="*/ 4608 h 40952"/>
                <a:gd name="connsiteX0" fmla="*/ 0 w 133779"/>
                <a:gd name="connsiteY0" fmla="*/ 4608 h 40952"/>
                <a:gd name="connsiteX1" fmla="*/ 133779 w 133779"/>
                <a:gd name="connsiteY1" fmla="*/ 0 h 40952"/>
                <a:gd name="connsiteX2" fmla="*/ 59063 w 133779"/>
                <a:gd name="connsiteY2" fmla="*/ 40758 h 40952"/>
                <a:gd name="connsiteX3" fmla="*/ 53468 w 133779"/>
                <a:gd name="connsiteY3" fmla="*/ 40952 h 40952"/>
                <a:gd name="connsiteX4" fmla="*/ 0 w 133779"/>
                <a:gd name="connsiteY4" fmla="*/ 4608 h 40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79" h="40952">
                  <a:moveTo>
                    <a:pt x="0" y="4608"/>
                  </a:moveTo>
                  <a:lnTo>
                    <a:pt x="133779" y="0"/>
                  </a:lnTo>
                  <a:lnTo>
                    <a:pt x="59063" y="40758"/>
                  </a:lnTo>
                  <a:lnTo>
                    <a:pt x="53468" y="40952"/>
                  </a:lnTo>
                  <a:lnTo>
                    <a:pt x="0" y="4608"/>
                  </a:lnTo>
                  <a:close/>
                </a:path>
              </a:pathLst>
            </a:cu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60335FC8-D3B5-FB4F-48F9-F721C4205782}"/>
                </a:ext>
              </a:extLst>
            </p:cNvPr>
            <p:cNvSpPr/>
            <p:nvPr/>
          </p:nvSpPr>
          <p:spPr>
            <a:xfrm>
              <a:off x="7182679" y="3035852"/>
              <a:ext cx="711200" cy="5334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28E9D779-4AC7-9599-E2C3-9554EF7A8BE8}"/>
                </a:ext>
              </a:extLst>
            </p:cNvPr>
            <p:cNvSpPr/>
            <p:nvPr/>
          </p:nvSpPr>
          <p:spPr>
            <a:xfrm>
              <a:off x="4033079" y="2883452"/>
              <a:ext cx="711200" cy="5334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48499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415230"/>
            <a:ext cx="11394141" cy="837374"/>
          </a:xfrm>
        </p:spPr>
        <p:txBody>
          <a:bodyPr>
            <a:normAutofit/>
          </a:bodyPr>
          <a:lstStyle/>
          <a:p>
            <a:r>
              <a:rPr lang="en-US" sz="2200" dirty="0">
                <a:solidFill>
                  <a:schemeClr val="bg1"/>
                </a:solidFill>
                <a:ea typeface="+mj-lt"/>
                <a:cs typeface="+mj-lt"/>
              </a:rPr>
              <a:t>Zone 3 – Variable Message Sign (VMS)</a:t>
            </a:r>
            <a:br>
              <a:rPr lang="en-US" sz="2200" dirty="0">
                <a:solidFill>
                  <a:schemeClr val="bg1"/>
                </a:solidFill>
                <a:ea typeface="+mj-lt"/>
                <a:cs typeface="+mj-lt"/>
              </a:rPr>
            </a:br>
            <a:r>
              <a:rPr lang="en-US" sz="2200" dirty="0">
                <a:solidFill>
                  <a:schemeClr val="bg1"/>
                </a:solidFill>
                <a:ea typeface="+mj-lt"/>
                <a:cs typeface="+mj-lt"/>
              </a:rPr>
              <a:t>Truck Bypass Weigh Station Message</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17</a:t>
            </a:fld>
            <a:endParaRPr lang="en-US"/>
          </a:p>
        </p:txBody>
      </p:sp>
      <p:pic>
        <p:nvPicPr>
          <p:cNvPr id="4" name="Content Placeholder 3">
            <a:extLst>
              <a:ext uri="{FF2B5EF4-FFF2-40B4-BE49-F238E27FC236}">
                <a16:creationId xmlns:a16="http://schemas.microsoft.com/office/drawing/2014/main" id="{FBE1A197-6C05-DE0A-AF50-5DE3B4AD327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9435" y="1445591"/>
            <a:ext cx="10196233" cy="5096700"/>
          </a:xfrm>
        </p:spPr>
      </p:pic>
    </p:spTree>
    <p:extLst>
      <p:ext uri="{BB962C8B-B14F-4D97-AF65-F5344CB8AC3E}">
        <p14:creationId xmlns:p14="http://schemas.microsoft.com/office/powerpoint/2010/main" val="1920018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CC376-6159-3C70-25FA-0F895712C9AA}"/>
              </a:ext>
            </a:extLst>
          </p:cNvPr>
          <p:cNvPicPr>
            <a:picLocks noChangeAspect="1"/>
          </p:cNvPicPr>
          <p:nvPr/>
        </p:nvPicPr>
        <p:blipFill>
          <a:blip r:embed="rId2"/>
          <a:stretch>
            <a:fillRect/>
          </a:stretch>
        </p:blipFill>
        <p:spPr>
          <a:xfrm>
            <a:off x="999067" y="1442962"/>
            <a:ext cx="10193866" cy="5102980"/>
          </a:xfrm>
          <a:prstGeom prst="rect">
            <a:avLst/>
          </a:prstGeom>
        </p:spPr>
      </p:pic>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415230"/>
            <a:ext cx="11394141" cy="837374"/>
          </a:xfrm>
        </p:spPr>
        <p:txBody>
          <a:bodyPr>
            <a:normAutofit/>
          </a:bodyPr>
          <a:lstStyle/>
          <a:p>
            <a:r>
              <a:rPr lang="en-US" sz="2200" dirty="0">
                <a:solidFill>
                  <a:schemeClr val="bg1"/>
                </a:solidFill>
                <a:ea typeface="+mj-lt"/>
                <a:cs typeface="+mj-lt"/>
              </a:rPr>
              <a:t>Zone 3 – Variable Message Sign (VMS)</a:t>
            </a:r>
            <a:br>
              <a:rPr lang="en-US" sz="2200" dirty="0">
                <a:solidFill>
                  <a:schemeClr val="bg1"/>
                </a:solidFill>
                <a:ea typeface="+mj-lt"/>
                <a:cs typeface="+mj-lt"/>
              </a:rPr>
            </a:br>
            <a:r>
              <a:rPr lang="en-US" sz="2200" dirty="0">
                <a:solidFill>
                  <a:schemeClr val="bg1"/>
                </a:solidFill>
                <a:ea typeface="+mj-lt"/>
                <a:cs typeface="+mj-lt"/>
              </a:rPr>
              <a:t>Truck Must Exit to Weigh Station Message</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18</a:t>
            </a:fld>
            <a:endParaRPr lang="en-US"/>
          </a:p>
        </p:txBody>
      </p:sp>
    </p:spTree>
    <p:extLst>
      <p:ext uri="{BB962C8B-B14F-4D97-AF65-F5344CB8AC3E}">
        <p14:creationId xmlns:p14="http://schemas.microsoft.com/office/powerpoint/2010/main" val="281716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84783"/>
            <a:ext cx="11394141" cy="483984"/>
          </a:xfrm>
        </p:spPr>
        <p:txBody>
          <a:bodyPr>
            <a:noAutofit/>
          </a:bodyPr>
          <a:lstStyle/>
          <a:p>
            <a:r>
              <a:rPr lang="en-US" sz="2800" dirty="0">
                <a:solidFill>
                  <a:schemeClr val="bg1"/>
                </a:solidFill>
                <a:ea typeface="+mj-lt"/>
                <a:cs typeface="+mj-lt"/>
              </a:rPr>
              <a:t>Zone 5 – License Plate Recognition &amp; USDOT Cameras</a:t>
            </a:r>
            <a:endParaRPr lang="en-US" sz="280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dirty="0" smtClean="0"/>
              <a:pPr/>
              <a:t>19</a:t>
            </a:fld>
            <a:endParaRPr lang="en-US" dirty="0"/>
          </a:p>
        </p:txBody>
      </p:sp>
      <p:pic>
        <p:nvPicPr>
          <p:cNvPr id="9" name="Picture 8">
            <a:extLst>
              <a:ext uri="{FF2B5EF4-FFF2-40B4-BE49-F238E27FC236}">
                <a16:creationId xmlns:a16="http://schemas.microsoft.com/office/drawing/2014/main" id="{9B1F01A8-38EC-76DF-42F2-4680D7DD66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785" b="9638"/>
          <a:stretch/>
        </p:blipFill>
        <p:spPr>
          <a:xfrm>
            <a:off x="3224697" y="1532835"/>
            <a:ext cx="7516073" cy="4952999"/>
          </a:xfrm>
          <a:prstGeom prst="rect">
            <a:avLst/>
          </a:prstGeom>
        </p:spPr>
      </p:pic>
      <p:pic>
        <p:nvPicPr>
          <p:cNvPr id="11" name="Content Placeholder 3">
            <a:extLst>
              <a:ext uri="{FF2B5EF4-FFF2-40B4-BE49-F238E27FC236}">
                <a16:creationId xmlns:a16="http://schemas.microsoft.com/office/drawing/2014/main" id="{EC31258D-7B9F-8B4A-B694-BC8E36AD198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7000" contrast="-72000"/>
                    </a14:imgEffect>
                  </a14:imgLayer>
                </a14:imgProps>
              </a:ext>
              <a:ext uri="{28A0092B-C50C-407E-A947-70E740481C1C}">
                <a14:useLocalDpi xmlns:a14="http://schemas.microsoft.com/office/drawing/2010/main" val="0"/>
              </a:ext>
            </a:extLst>
          </a:blip>
          <a:srcRect l="53527" t="27905" r="3010" b="37224"/>
          <a:stretch/>
        </p:blipFill>
        <p:spPr>
          <a:xfrm>
            <a:off x="743963" y="4828925"/>
            <a:ext cx="2805237" cy="1594253"/>
          </a:xfrm>
          <a:prstGeom prst="rect">
            <a:avLst/>
          </a:prstGeom>
          <a:ln w="19050">
            <a:solidFill>
              <a:schemeClr val="tx1"/>
            </a:solidFill>
          </a:ln>
          <a:effectLst>
            <a:outerShdw blurRad="50800" dist="38100" dir="18900000" algn="bl" rotWithShape="0">
              <a:prstClr val="black">
                <a:alpha val="40000"/>
              </a:prstClr>
            </a:outerShdw>
          </a:effectLst>
        </p:spPr>
      </p:pic>
      <p:pic>
        <p:nvPicPr>
          <p:cNvPr id="14" name="Content Placeholder 3">
            <a:extLst>
              <a:ext uri="{FF2B5EF4-FFF2-40B4-BE49-F238E27FC236}">
                <a16:creationId xmlns:a16="http://schemas.microsoft.com/office/drawing/2014/main" id="{83B292EA-C245-4125-98D3-668B01372C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6" t="65584" r="46110" b="14423"/>
          <a:stretch/>
        </p:blipFill>
        <p:spPr>
          <a:xfrm>
            <a:off x="743963" y="3522686"/>
            <a:ext cx="3790813" cy="1019598"/>
          </a:xfrm>
          <a:prstGeom prst="rect">
            <a:avLst/>
          </a:prstGeom>
          <a:ln w="19050">
            <a:solidFill>
              <a:schemeClr val="tx1"/>
            </a:solidFill>
          </a:ln>
          <a:effectLst>
            <a:outerShdw blurRad="50800" dist="38100" dir="18900000" algn="bl" rotWithShape="0">
              <a:prstClr val="black">
                <a:alpha val="40000"/>
              </a:prstClr>
            </a:outerShdw>
          </a:effectLst>
        </p:spPr>
      </p:pic>
      <p:pic>
        <p:nvPicPr>
          <p:cNvPr id="18" name="Picture 2" descr="C:\Users\kerrym\AppData\Local\Microsoft\Windows\Temporary Internet Files\Content.Outlook\8VEIHIWU\usdot.jpg">
            <a:extLst>
              <a:ext uri="{FF2B5EF4-FFF2-40B4-BE49-F238E27FC236}">
                <a16:creationId xmlns:a16="http://schemas.microsoft.com/office/drawing/2014/main" id="{C96DD13D-BBB4-E9A6-D59B-A13E7562401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3828"/>
          <a:stretch/>
        </p:blipFill>
        <p:spPr bwMode="auto">
          <a:xfrm>
            <a:off x="743963" y="2366334"/>
            <a:ext cx="4615552" cy="866775"/>
          </a:xfrm>
          <a:prstGeom prst="rect">
            <a:avLst/>
          </a:prstGeom>
          <a:ln w="19050">
            <a:solidFill>
              <a:schemeClr val="tx1"/>
            </a:solid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160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solidFill>
                  <a:schemeClr val="bg1"/>
                </a:solidFill>
              </a:rPr>
              <a:t>The Oklahoma Corporation Commission</a:t>
            </a:r>
            <a:br>
              <a:rPr lang="en-US" dirty="0">
                <a:solidFill>
                  <a:schemeClr val="bg1"/>
                </a:solidFill>
              </a:rPr>
            </a:br>
            <a:r>
              <a:rPr lang="en-US" dirty="0">
                <a:solidFill>
                  <a:schemeClr val="bg1"/>
                </a:solidFill>
              </a:rPr>
              <a:t>General Information</a:t>
            </a:r>
          </a:p>
        </p:txBody>
      </p:sp>
      <p:sp>
        <p:nvSpPr>
          <p:cNvPr id="3" name="Content Placeholder 2"/>
          <p:cNvSpPr>
            <a:spLocks noGrp="1"/>
          </p:cNvSpPr>
          <p:nvPr>
            <p:ph idx="1"/>
          </p:nvPr>
        </p:nvSpPr>
        <p:spPr>
          <a:xfrm>
            <a:off x="457200" y="1500733"/>
            <a:ext cx="10843591" cy="4882016"/>
          </a:xfrm>
        </p:spPr>
        <p:txBody>
          <a:bodyPr vert="horz" lIns="0" tIns="45720" rIns="91440" bIns="45720" rtlCol="0" anchor="t">
            <a:noAutofit/>
          </a:bodyPr>
          <a:lstStyle/>
          <a:p>
            <a:r>
              <a:rPr lang="en-US" sz="1750" dirty="0"/>
              <a:t>Established by the Oklahoma Constitution in 1907 with state-wide elected officials.</a:t>
            </a:r>
          </a:p>
          <a:p>
            <a:r>
              <a:rPr lang="en-US" sz="1750" dirty="0"/>
              <a:t>Full-time employees agency wide: 519 actual, 589 budgeted</a:t>
            </a:r>
          </a:p>
          <a:p>
            <a:r>
              <a:rPr lang="en-US" sz="1750" dirty="0"/>
              <a:t>Composed of distinct subject matter Divisions that share support resources and a constitutionally-established court of record.*</a:t>
            </a:r>
          </a:p>
          <a:p>
            <a:r>
              <a:rPr lang="en-US" sz="1750" dirty="0"/>
              <a:t>Commission Divisions:</a:t>
            </a:r>
          </a:p>
          <a:p>
            <a:pPr marL="438785" lvl="1"/>
            <a:r>
              <a:rPr lang="en-US" sz="1750" dirty="0"/>
              <a:t>Public Utility Division</a:t>
            </a:r>
          </a:p>
          <a:p>
            <a:pPr marL="438785" lvl="1"/>
            <a:r>
              <a:rPr lang="en-US" sz="1750" dirty="0"/>
              <a:t>Oil and Gas Division</a:t>
            </a:r>
          </a:p>
          <a:p>
            <a:pPr marL="438785" lvl="1"/>
            <a:r>
              <a:rPr lang="en-US" sz="1750" dirty="0"/>
              <a:t>Petroleum Storage Tank Division</a:t>
            </a:r>
          </a:p>
          <a:p>
            <a:pPr marL="438785" lvl="1"/>
            <a:r>
              <a:rPr lang="en-US" sz="1750" dirty="0"/>
              <a:t>Transportation Division </a:t>
            </a:r>
          </a:p>
          <a:p>
            <a:pPr marL="438785" lvl="1"/>
            <a:r>
              <a:rPr lang="en-US" sz="1750" dirty="0"/>
              <a:t>Administrative, Judicial and Legal Services Division (Agency administration, HR, Finance, IT, General Counsel, Court System, Public Information Office, etc.)</a:t>
            </a:r>
          </a:p>
          <a:p>
            <a:r>
              <a:rPr lang="en-US" sz="1750" dirty="0"/>
              <a:t>The OCC court system is unique in state government in that it is an administrative court of record that appeals directly to the Oklahoma Supreme Court.*</a:t>
            </a:r>
          </a:p>
        </p:txBody>
      </p:sp>
      <p:sp>
        <p:nvSpPr>
          <p:cNvPr id="4" name="TextBox 3"/>
          <p:cNvSpPr txBox="1"/>
          <p:nvPr/>
        </p:nvSpPr>
        <p:spPr>
          <a:xfrm>
            <a:off x="457200" y="6390861"/>
            <a:ext cx="4091185" cy="276999"/>
          </a:xfrm>
          <a:prstGeom prst="rect">
            <a:avLst/>
          </a:prstGeom>
          <a:noFill/>
        </p:spPr>
        <p:txBody>
          <a:bodyPr wrap="none" rtlCol="0">
            <a:spAutoFit/>
          </a:bodyPr>
          <a:lstStyle/>
          <a:p>
            <a:r>
              <a:rPr lang="en-US" sz="1200" dirty="0"/>
              <a:t>* Oklahoma Constitution, Article IX, Sections 19-20. </a:t>
            </a:r>
          </a:p>
        </p:txBody>
      </p:sp>
      <p:sp>
        <p:nvSpPr>
          <p:cNvPr id="6" name="Slide Number Placeholder 5"/>
          <p:cNvSpPr>
            <a:spLocks noGrp="1"/>
          </p:cNvSpPr>
          <p:nvPr>
            <p:ph type="sldNum" sz="quarter" idx="12"/>
          </p:nvPr>
        </p:nvSpPr>
        <p:spPr/>
        <p:txBody>
          <a:bodyPr/>
          <a:lstStyle/>
          <a:p>
            <a:fld id="{B27DD841-9DFC-4EEC-9042-92AAF1BEA818}"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415230"/>
            <a:ext cx="11394141" cy="837374"/>
          </a:xfrm>
        </p:spPr>
        <p:txBody>
          <a:bodyPr>
            <a:normAutofit/>
          </a:bodyPr>
          <a:lstStyle/>
          <a:p>
            <a:r>
              <a:rPr lang="en-US" sz="2200" dirty="0">
                <a:solidFill>
                  <a:schemeClr val="bg1"/>
                </a:solidFill>
                <a:ea typeface="+mj-lt"/>
                <a:cs typeface="+mj-lt"/>
              </a:rPr>
              <a:t>Zone 6 – Variable Message Sign (VMS)</a:t>
            </a:r>
            <a:br>
              <a:rPr lang="en-US" sz="2200" dirty="0">
                <a:solidFill>
                  <a:schemeClr val="bg1"/>
                </a:solidFill>
                <a:ea typeface="+mj-lt"/>
                <a:cs typeface="+mj-lt"/>
              </a:rPr>
            </a:br>
            <a:r>
              <a:rPr lang="en-US" sz="2200" dirty="0">
                <a:solidFill>
                  <a:schemeClr val="bg1"/>
                </a:solidFill>
                <a:ea typeface="+mj-lt"/>
                <a:cs typeface="+mj-lt"/>
              </a:rPr>
              <a:t>and Digital Traffic Control (DTC)</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20</a:t>
            </a:fld>
            <a:endParaRPr lang="en-US"/>
          </a:p>
        </p:txBody>
      </p:sp>
      <p:pic>
        <p:nvPicPr>
          <p:cNvPr id="9" name="Content Placeholder 10">
            <a:extLst>
              <a:ext uri="{FF2B5EF4-FFF2-40B4-BE49-F238E27FC236}">
                <a16:creationId xmlns:a16="http://schemas.microsoft.com/office/drawing/2014/main" id="{697971FA-B52B-6DEB-DCA7-DB79F3A6CBC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10522" y="1553818"/>
            <a:ext cx="8370712" cy="4708525"/>
          </a:xfrm>
        </p:spPr>
      </p:pic>
    </p:spTree>
    <p:extLst>
      <p:ext uri="{BB962C8B-B14F-4D97-AF65-F5344CB8AC3E}">
        <p14:creationId xmlns:p14="http://schemas.microsoft.com/office/powerpoint/2010/main" val="4193994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51652"/>
            <a:ext cx="11394141" cy="550244"/>
          </a:xfrm>
        </p:spPr>
        <p:txBody>
          <a:bodyPr>
            <a:noAutofit/>
          </a:bodyPr>
          <a:lstStyle/>
          <a:p>
            <a:r>
              <a:rPr lang="en-US" sz="3200" dirty="0">
                <a:solidFill>
                  <a:schemeClr val="bg1"/>
                </a:solidFill>
                <a:ea typeface="+mj-lt"/>
                <a:cs typeface="+mj-lt"/>
              </a:rPr>
              <a:t>Items Reviewed by the ESS</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21</a:t>
            </a:fld>
            <a:endParaRPr lang="en-US"/>
          </a:p>
        </p:txBody>
      </p:sp>
      <p:sp>
        <p:nvSpPr>
          <p:cNvPr id="10" name="Content Placeholder 2">
            <a:extLst>
              <a:ext uri="{FF2B5EF4-FFF2-40B4-BE49-F238E27FC236}">
                <a16:creationId xmlns:a16="http://schemas.microsoft.com/office/drawing/2014/main" id="{0802ABED-7316-34A2-3145-D0BDD24766B0}"/>
              </a:ext>
            </a:extLst>
          </p:cNvPr>
          <p:cNvSpPr>
            <a:spLocks noGrp="1"/>
          </p:cNvSpPr>
          <p:nvPr>
            <p:ph idx="1"/>
          </p:nvPr>
        </p:nvSpPr>
        <p:spPr>
          <a:xfrm>
            <a:off x="457199" y="1943449"/>
            <a:ext cx="6315762" cy="4136571"/>
          </a:xfrm>
        </p:spPr>
        <p:txBody>
          <a:bodyPr vert="horz" lIns="0" tIns="45720" rIns="91440" bIns="45720" rtlCol="0" anchor="t">
            <a:noAutofit/>
          </a:bodyPr>
          <a:lstStyle/>
          <a:p>
            <a:pPr>
              <a:buFont typeface="Arial"/>
              <a:buChar char="•"/>
            </a:pPr>
            <a:r>
              <a:rPr lang="en-US" sz="1800" dirty="0">
                <a:latin typeface="Montserrat"/>
                <a:cs typeface="Arial"/>
              </a:rPr>
              <a:t>All forms of motor carrier credentials (IFTA/IRP, USDOT, Permits, Operating Authority, etc.)</a:t>
            </a:r>
          </a:p>
          <a:p>
            <a:pPr>
              <a:buFont typeface="Arial"/>
              <a:buChar char="•"/>
            </a:pPr>
            <a:r>
              <a:rPr lang="en-US" sz="1800" dirty="0">
                <a:latin typeface="Montserrat"/>
                <a:cs typeface="Arial"/>
              </a:rPr>
              <a:t>Vehicle Size (Height, Width and Depth)</a:t>
            </a:r>
          </a:p>
          <a:p>
            <a:pPr>
              <a:buFont typeface="Arial"/>
              <a:buChar char="•"/>
            </a:pPr>
            <a:r>
              <a:rPr lang="en-US" sz="1800" dirty="0">
                <a:latin typeface="Montserrat"/>
                <a:cs typeface="Arial"/>
              </a:rPr>
              <a:t>Weight on Gross, Bridge, and Axle</a:t>
            </a:r>
          </a:p>
          <a:p>
            <a:pPr>
              <a:buFont typeface="Arial"/>
            </a:pPr>
            <a:r>
              <a:rPr lang="en-US" sz="1800" dirty="0">
                <a:latin typeface="Montserrat"/>
                <a:cs typeface="Arial"/>
              </a:rPr>
              <a:t>Federal Motor Carrier Safety Administration (FMCSA) Safety Rating</a:t>
            </a:r>
          </a:p>
          <a:p>
            <a:pPr>
              <a:buFont typeface="Arial"/>
            </a:pPr>
            <a:r>
              <a:rPr lang="en-US" sz="1800" dirty="0">
                <a:latin typeface="Montserrat"/>
                <a:cs typeface="Arial"/>
              </a:rPr>
              <a:t>Tire Anomaly and Classification System (</a:t>
            </a:r>
            <a:r>
              <a:rPr lang="en-US" sz="1800" dirty="0" err="1">
                <a:latin typeface="Montserrat"/>
                <a:cs typeface="Arial"/>
              </a:rPr>
              <a:t>TACS</a:t>
            </a:r>
            <a:r>
              <a:rPr lang="en-US" sz="1800" dirty="0">
                <a:latin typeface="Montserrat"/>
                <a:cs typeface="Arial"/>
              </a:rPr>
              <a:t>)</a:t>
            </a:r>
          </a:p>
          <a:p>
            <a:pPr>
              <a:buFont typeface="Arial"/>
            </a:pPr>
            <a:r>
              <a:rPr lang="en-US" sz="1800" dirty="0">
                <a:latin typeface="Montserrat"/>
                <a:cs typeface="Arial"/>
              </a:rPr>
              <a:t>Thermal Brake Imaging</a:t>
            </a:r>
          </a:p>
          <a:p>
            <a:pPr>
              <a:buFont typeface="Arial"/>
            </a:pPr>
            <a:r>
              <a:rPr lang="en-US" sz="1800" dirty="0">
                <a:latin typeface="Montserrat"/>
                <a:cs typeface="Arial"/>
              </a:rPr>
              <a:t>Ramp Backup Detection</a:t>
            </a:r>
            <a:endParaRPr lang="en-US" sz="1800" dirty="0">
              <a:latin typeface="Montserrat"/>
            </a:endParaRPr>
          </a:p>
        </p:txBody>
      </p:sp>
      <p:pic>
        <p:nvPicPr>
          <p:cNvPr id="7" name="Picture 2" descr="D:\Users\Mark Willingham\Desktop\Presentation\FullSizeRender19.jpg">
            <a:extLst>
              <a:ext uri="{FF2B5EF4-FFF2-40B4-BE49-F238E27FC236}">
                <a16:creationId xmlns:a16="http://schemas.microsoft.com/office/drawing/2014/main" id="{57731E9B-7FD4-3106-08F3-D0E133875A32}"/>
              </a:ext>
            </a:extLst>
          </p:cNvPr>
          <p:cNvPicPr>
            <a:picLocks noChangeAspect="1" noChangeArrowheads="1"/>
          </p:cNvPicPr>
          <p:nvPr/>
        </p:nvPicPr>
        <p:blipFill>
          <a:blip r:embed="rId2" cstate="print"/>
          <a:srcRect/>
          <a:stretch>
            <a:fillRect/>
          </a:stretch>
        </p:blipFill>
        <p:spPr bwMode="auto">
          <a:xfrm>
            <a:off x="6810513" y="1506847"/>
            <a:ext cx="4470400" cy="4470400"/>
          </a:xfrm>
          <a:prstGeom prst="rect">
            <a:avLst/>
          </a:prstGeom>
          <a:noFill/>
        </p:spPr>
      </p:pic>
    </p:spTree>
    <p:extLst>
      <p:ext uri="{BB962C8B-B14F-4D97-AF65-F5344CB8AC3E}">
        <p14:creationId xmlns:p14="http://schemas.microsoft.com/office/powerpoint/2010/main" val="4253426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415230"/>
            <a:ext cx="11394141" cy="837374"/>
          </a:xfrm>
        </p:spPr>
        <p:txBody>
          <a:bodyPr>
            <a:normAutofit/>
          </a:bodyPr>
          <a:lstStyle/>
          <a:p>
            <a:r>
              <a:rPr lang="en-US" sz="2200" dirty="0">
                <a:solidFill>
                  <a:schemeClr val="bg1"/>
                </a:solidFill>
                <a:ea typeface="+mj-lt"/>
                <a:cs typeface="+mj-lt"/>
              </a:rPr>
              <a:t>Static Scale Lane</a:t>
            </a:r>
            <a:br>
              <a:rPr lang="en-US" sz="2200" dirty="0">
                <a:solidFill>
                  <a:schemeClr val="bg1"/>
                </a:solidFill>
                <a:ea typeface="+mj-lt"/>
                <a:cs typeface="+mj-lt"/>
              </a:rPr>
            </a:br>
            <a:r>
              <a:rPr lang="en-US" sz="2200" dirty="0">
                <a:solidFill>
                  <a:schemeClr val="bg1"/>
                </a:solidFill>
                <a:ea typeface="+mj-lt"/>
                <a:cs typeface="+mj-lt"/>
              </a:rPr>
              <a:t>Variable Message Sign (VMS)</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22</a:t>
            </a:fld>
            <a:endParaRPr lang="en-US"/>
          </a:p>
        </p:txBody>
      </p:sp>
      <p:pic>
        <p:nvPicPr>
          <p:cNvPr id="8" name="Picture 7">
            <a:extLst>
              <a:ext uri="{FF2B5EF4-FFF2-40B4-BE49-F238E27FC236}">
                <a16:creationId xmlns:a16="http://schemas.microsoft.com/office/drawing/2014/main" id="{54EED737-0E52-C9F2-5E8D-1019CCED35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810" b="6001"/>
          <a:stretch/>
        </p:blipFill>
        <p:spPr>
          <a:xfrm>
            <a:off x="1305891" y="1524000"/>
            <a:ext cx="9580969" cy="5164566"/>
          </a:xfrm>
          <a:prstGeom prst="rect">
            <a:avLst/>
          </a:prstGeom>
        </p:spPr>
      </p:pic>
      <p:pic>
        <p:nvPicPr>
          <p:cNvPr id="11" name="Picture 10">
            <a:extLst>
              <a:ext uri="{FF2B5EF4-FFF2-40B4-BE49-F238E27FC236}">
                <a16:creationId xmlns:a16="http://schemas.microsoft.com/office/drawing/2014/main" id="{98D779B1-BE99-E39B-CD8F-4460C1797462}"/>
              </a:ext>
            </a:extLst>
          </p:cNvPr>
          <p:cNvPicPr>
            <a:picLocks noChangeAspect="1"/>
          </p:cNvPicPr>
          <p:nvPr/>
        </p:nvPicPr>
        <p:blipFill>
          <a:blip r:embed="rId3" cstate="print"/>
          <a:stretch>
            <a:fillRect/>
          </a:stretch>
        </p:blipFill>
        <p:spPr>
          <a:xfrm>
            <a:off x="6096001" y="1600201"/>
            <a:ext cx="5797551" cy="2085739"/>
          </a:xfrm>
          <a:prstGeom prst="rect">
            <a:avLst/>
          </a:prstGeom>
          <a:effectLst>
            <a:outerShdw blurRad="101600" dist="38100" dir="8100000" algn="tr" rotWithShape="0">
              <a:prstClr val="black">
                <a:alpha val="67000"/>
              </a:prstClr>
            </a:outerShdw>
          </a:effectLst>
        </p:spPr>
      </p:pic>
    </p:spTree>
    <p:extLst>
      <p:ext uri="{BB962C8B-B14F-4D97-AF65-F5344CB8AC3E}">
        <p14:creationId xmlns:p14="http://schemas.microsoft.com/office/powerpoint/2010/main" val="4134517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51652"/>
            <a:ext cx="11394141" cy="550244"/>
          </a:xfrm>
        </p:spPr>
        <p:txBody>
          <a:bodyPr>
            <a:noAutofit/>
          </a:bodyPr>
          <a:lstStyle/>
          <a:p>
            <a:r>
              <a:rPr lang="en-US" sz="3200" dirty="0">
                <a:solidFill>
                  <a:schemeClr val="bg1"/>
                </a:solidFill>
                <a:ea typeface="+mj-lt"/>
                <a:cs typeface="+mj-lt"/>
              </a:rPr>
              <a:t>Results of Electronic Screening</a:t>
            </a:r>
            <a:endParaRPr lang="en-US" dirty="0"/>
          </a:p>
        </p:txBody>
      </p:sp>
      <p:sp>
        <p:nvSpPr>
          <p:cNvPr id="6" name="Slide Number Placeholder 5"/>
          <p:cNvSpPr>
            <a:spLocks noGrp="1"/>
          </p:cNvSpPr>
          <p:nvPr>
            <p:ph type="sldNum" sz="quarter" idx="12"/>
          </p:nvPr>
        </p:nvSpPr>
        <p:spPr/>
        <p:txBody>
          <a:bodyPr/>
          <a:lstStyle/>
          <a:p>
            <a:fld id="{B27DD841-9DFC-4EEC-9042-92AAF1BEA818}" type="slidenum">
              <a:rPr lang="en-US" smtClean="0"/>
              <a:pPr/>
              <a:t>23</a:t>
            </a:fld>
            <a:endParaRPr lang="en-US"/>
          </a:p>
        </p:txBody>
      </p:sp>
      <p:sp>
        <p:nvSpPr>
          <p:cNvPr id="10" name="Content Placeholder 2">
            <a:extLst>
              <a:ext uri="{FF2B5EF4-FFF2-40B4-BE49-F238E27FC236}">
                <a16:creationId xmlns:a16="http://schemas.microsoft.com/office/drawing/2014/main" id="{0802ABED-7316-34A2-3145-D0BDD24766B0}"/>
              </a:ext>
            </a:extLst>
          </p:cNvPr>
          <p:cNvSpPr>
            <a:spLocks noGrp="1"/>
          </p:cNvSpPr>
          <p:nvPr>
            <p:ph idx="1"/>
          </p:nvPr>
        </p:nvSpPr>
        <p:spPr>
          <a:xfrm>
            <a:off x="1225826" y="5039870"/>
            <a:ext cx="9739241" cy="1667773"/>
          </a:xfrm>
        </p:spPr>
        <p:txBody>
          <a:bodyPr vert="horz" lIns="0" tIns="45720" rIns="91440" bIns="45720" rtlCol="0" anchor="t">
            <a:noAutofit/>
          </a:bodyPr>
          <a:lstStyle/>
          <a:p>
            <a:pPr>
              <a:buFont typeface="Arial,Sans-Serif"/>
              <a:buChar char="•"/>
            </a:pPr>
            <a:r>
              <a:rPr lang="en-US" sz="1400" dirty="0">
                <a:latin typeface="Montserrat"/>
                <a:cs typeface="Arial"/>
              </a:rPr>
              <a:t>6 Million vehicles screened in 2022.</a:t>
            </a:r>
            <a:endParaRPr lang="en-US" sz="1400" dirty="0"/>
          </a:p>
          <a:p>
            <a:pPr>
              <a:buFont typeface="Arial,Sans-Serif"/>
            </a:pPr>
            <a:r>
              <a:rPr lang="en-US" sz="1400" dirty="0">
                <a:latin typeface="Montserrat"/>
                <a:cs typeface="Arial"/>
              </a:rPr>
              <a:t>73% Bypass rate in 2022</a:t>
            </a:r>
          </a:p>
          <a:p>
            <a:pPr>
              <a:buFont typeface="Arial,Sans-Serif"/>
            </a:pPr>
            <a:r>
              <a:rPr lang="en-US" sz="1400" dirty="0">
                <a:latin typeface="Montserrat"/>
                <a:cs typeface="Arial"/>
              </a:rPr>
              <a:t>In-compliance vehicles are able to bypass inspection without stopping.</a:t>
            </a:r>
            <a:endParaRPr lang="en-US" sz="1400" dirty="0">
              <a:latin typeface="Montserrat"/>
            </a:endParaRPr>
          </a:p>
          <a:p>
            <a:pPr>
              <a:buFont typeface="Arial,Sans-Serif"/>
            </a:pPr>
            <a:r>
              <a:rPr lang="en-US" sz="1400" dirty="0">
                <a:latin typeface="Montserrat"/>
                <a:cs typeface="Arial"/>
              </a:rPr>
              <a:t>OCC officers are able to focus on potential delinquent motor carriers.</a:t>
            </a:r>
          </a:p>
          <a:p>
            <a:pPr>
              <a:buFont typeface="Arial,Sans-Serif"/>
            </a:pPr>
            <a:r>
              <a:rPr lang="en-US" sz="1400" dirty="0">
                <a:latin typeface="Montserrat"/>
                <a:cs typeface="Arial"/>
              </a:rPr>
              <a:t>Trucks do not need any third-party software or transponders to bypass the POE (</a:t>
            </a:r>
            <a:r>
              <a:rPr lang="en-US" sz="1400" dirty="0" err="1">
                <a:latin typeface="Montserrat"/>
                <a:cs typeface="Arial"/>
              </a:rPr>
              <a:t>PrePass</a:t>
            </a:r>
            <a:r>
              <a:rPr lang="en-US" sz="1400" dirty="0">
                <a:latin typeface="Montserrat"/>
                <a:cs typeface="Arial"/>
              </a:rPr>
              <a:t>, </a:t>
            </a:r>
            <a:r>
              <a:rPr lang="en-US" sz="1400" dirty="0" err="1">
                <a:latin typeface="Montserrat"/>
                <a:cs typeface="Arial"/>
              </a:rPr>
              <a:t>DriveWyze</a:t>
            </a:r>
            <a:r>
              <a:rPr lang="en-US" sz="1400" dirty="0">
                <a:latin typeface="Montserrat"/>
                <a:cs typeface="Arial"/>
              </a:rPr>
              <a:t>, etc.).</a:t>
            </a:r>
            <a:endParaRPr lang="en-US" sz="1400" dirty="0">
              <a:latin typeface="Montserrat"/>
            </a:endParaRPr>
          </a:p>
        </p:txBody>
      </p:sp>
      <p:pic>
        <p:nvPicPr>
          <p:cNvPr id="7" name="Picture 6">
            <a:extLst>
              <a:ext uri="{FF2B5EF4-FFF2-40B4-BE49-F238E27FC236}">
                <a16:creationId xmlns:a16="http://schemas.microsoft.com/office/drawing/2014/main" id="{4E1EC8DE-BBF5-13B9-4786-4C0D1DF649E9}"/>
              </a:ext>
            </a:extLst>
          </p:cNvPr>
          <p:cNvPicPr>
            <a:picLocks noChangeAspect="1"/>
          </p:cNvPicPr>
          <p:nvPr/>
        </p:nvPicPr>
        <p:blipFill>
          <a:blip r:embed="rId2"/>
          <a:stretch>
            <a:fillRect/>
          </a:stretch>
        </p:blipFill>
        <p:spPr>
          <a:xfrm>
            <a:off x="2982686" y="1508427"/>
            <a:ext cx="6214533" cy="3400713"/>
          </a:xfrm>
          <a:prstGeom prst="rect">
            <a:avLst/>
          </a:prstGeom>
        </p:spPr>
      </p:pic>
    </p:spTree>
    <p:extLst>
      <p:ext uri="{BB962C8B-B14F-4D97-AF65-F5344CB8AC3E}">
        <p14:creationId xmlns:p14="http://schemas.microsoft.com/office/powerpoint/2010/main" val="3989110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 car, sky, outdoor&#10;&#10;Description automatically generated">
            <a:extLst>
              <a:ext uri="{FF2B5EF4-FFF2-40B4-BE49-F238E27FC236}">
                <a16:creationId xmlns:a16="http://schemas.microsoft.com/office/drawing/2014/main" id="{3A061BBF-0BBB-4B71-ADDF-912955BF2DA7}"/>
              </a:ext>
            </a:extLst>
          </p:cNvPr>
          <p:cNvPicPr>
            <a:picLocks noChangeAspect="1"/>
          </p:cNvPicPr>
          <p:nvPr/>
        </p:nvPicPr>
        <p:blipFill rotWithShape="1">
          <a:blip r:embed="rId3">
            <a:extLst>
              <a:ext uri="{28A0092B-C50C-407E-A947-70E740481C1C}">
                <a14:useLocalDpi xmlns:a14="http://schemas.microsoft.com/office/drawing/2010/main" val="0"/>
              </a:ext>
            </a:extLst>
          </a:blip>
          <a:srcRect t="5340" r="-2" b="16955"/>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3" name="Title 2">
            <a:extLst>
              <a:ext uri="{FF2B5EF4-FFF2-40B4-BE49-F238E27FC236}">
                <a16:creationId xmlns:a16="http://schemas.microsoft.com/office/drawing/2014/main" id="{959341A4-7CB5-4341-8E12-09AF414239F2}"/>
              </a:ext>
            </a:extLst>
          </p:cNvPr>
          <p:cNvSpPr>
            <a:spLocks noGrp="1"/>
          </p:cNvSpPr>
          <p:nvPr>
            <p:ph type="title"/>
          </p:nvPr>
        </p:nvSpPr>
        <p:spPr>
          <a:xfrm>
            <a:off x="647369" y="604797"/>
            <a:ext cx="3077814" cy="559328"/>
          </a:xfrm>
        </p:spPr>
        <p:txBody>
          <a:bodyPr/>
          <a:lstStyle/>
          <a:p>
            <a:r>
              <a:rPr lang="en-US" sz="2800" dirty="0">
                <a:latin typeface="Montserrat" panose="00000500000000000000" pitchFamily="50" charset="0"/>
              </a:rPr>
              <a:t>Weigh Stations</a:t>
            </a:r>
            <a:endParaRPr lang="en-US" sz="2800" dirty="0"/>
          </a:p>
        </p:txBody>
      </p:sp>
      <p:sp>
        <p:nvSpPr>
          <p:cNvPr id="4" name="Content Placeholder 3">
            <a:extLst>
              <a:ext uri="{FF2B5EF4-FFF2-40B4-BE49-F238E27FC236}">
                <a16:creationId xmlns:a16="http://schemas.microsoft.com/office/drawing/2014/main" id="{DBCC2D02-FAEC-491B-8608-BFA1A9108484}"/>
              </a:ext>
            </a:extLst>
          </p:cNvPr>
          <p:cNvSpPr>
            <a:spLocks noGrp="1"/>
          </p:cNvSpPr>
          <p:nvPr>
            <p:ph idx="1"/>
          </p:nvPr>
        </p:nvSpPr>
        <p:spPr>
          <a:xfrm>
            <a:off x="647368" y="1434263"/>
            <a:ext cx="4541159" cy="3866681"/>
          </a:xfrm>
        </p:spPr>
        <p:txBody>
          <a:bodyPr vert="horz" lIns="0" tIns="45720" rIns="91440" bIns="45720" rtlCol="0" anchor="t">
            <a:noAutofit/>
          </a:bodyPr>
          <a:lstStyle/>
          <a:p>
            <a:pPr marR="0"/>
            <a:r>
              <a:rPr lang="en-US" sz="1800" spc="30" dirty="0">
                <a:latin typeface="Montserrat"/>
                <a:cs typeface="Times New Roman"/>
              </a:rPr>
              <a:t>OCC operates five scale houses statewide.</a:t>
            </a:r>
            <a:endParaRPr lang="en-US" sz="1800" dirty="0">
              <a:latin typeface="Montserrat"/>
              <a:cs typeface="Times New Roman"/>
            </a:endParaRPr>
          </a:p>
          <a:p>
            <a:pPr marR="0"/>
            <a:r>
              <a:rPr lang="en-US" sz="1800" spc="30" dirty="0">
                <a:latin typeface="Montserrat"/>
                <a:cs typeface="Times New Roman"/>
              </a:rPr>
              <a:t>Boise City, Davis, and Tonkawa have one scale house each.</a:t>
            </a:r>
          </a:p>
          <a:p>
            <a:r>
              <a:rPr lang="en-US" sz="1800" spc="30" dirty="0">
                <a:latin typeface="Montserrat"/>
                <a:cs typeface="Times New Roman"/>
              </a:rPr>
              <a:t>El Reno and Hugo have scale houses on both sides of the highway.</a:t>
            </a:r>
          </a:p>
          <a:p>
            <a:r>
              <a:rPr lang="en-US" sz="1800" spc="30" dirty="0">
                <a:latin typeface="Montserrat"/>
                <a:cs typeface="Times New Roman"/>
              </a:rPr>
              <a:t>All compliance checks at weigh stations are performed manually.</a:t>
            </a:r>
          </a:p>
          <a:p>
            <a:r>
              <a:rPr lang="en-US" sz="1800" spc="30" dirty="0">
                <a:latin typeface="Montserrat"/>
                <a:cs typeface="Times New Roman"/>
              </a:rPr>
              <a:t>Dedicated staff operate these smaller facilities much like the larger ports of entry.</a:t>
            </a:r>
            <a:endParaRPr lang="en-CA" sz="1800" b="1">
              <a:latin typeface="Montserrat"/>
              <a:cs typeface="Times New Roman"/>
            </a:endParaRPr>
          </a:p>
          <a:p>
            <a:pPr marR="0" indent="-171450">
              <a:lnSpc>
                <a:spcPct val="107000"/>
              </a:lnSpc>
              <a:spcBef>
                <a:spcPts val="0"/>
              </a:spcBef>
              <a:spcAft>
                <a:spcPts val="1800"/>
              </a:spcAft>
            </a:pPr>
            <a:endParaRPr lang="en-US" sz="1800" spc="30" dirty="0">
              <a:latin typeface="Montserrat" panose="00000500000000000000" pitchFamily="50" charset="0"/>
              <a:cs typeface="Times New Roman" panose="02020603050405020304" pitchFamily="18" charset="0"/>
            </a:endParaRPr>
          </a:p>
          <a:p>
            <a:pPr>
              <a:spcAft>
                <a:spcPts val="1800"/>
              </a:spcAft>
            </a:pPr>
            <a:endParaRPr lang="en-US" sz="1800" dirty="0"/>
          </a:p>
        </p:txBody>
      </p:sp>
      <p:sp>
        <p:nvSpPr>
          <p:cNvPr id="5" name="Slide Number Placeholder 4">
            <a:extLst>
              <a:ext uri="{FF2B5EF4-FFF2-40B4-BE49-F238E27FC236}">
                <a16:creationId xmlns:a16="http://schemas.microsoft.com/office/drawing/2014/main" id="{9E693DCA-7C07-41CE-88FC-25FD470E16CE}"/>
              </a:ext>
            </a:extLst>
          </p:cNvPr>
          <p:cNvSpPr>
            <a:spLocks noGrp="1"/>
          </p:cNvSpPr>
          <p:nvPr>
            <p:ph type="sldNum" sz="quarter" idx="12"/>
          </p:nvPr>
        </p:nvSpPr>
        <p:spPr/>
        <p:txBody>
          <a:bodyPr/>
          <a:lstStyle/>
          <a:p>
            <a:fld id="{DB7DDC46-2E90-8640-BEFE-F54DCCD857ED}" type="slidenum">
              <a:rPr lang="en-US" smtClean="0"/>
              <a:pPr/>
              <a:t>24</a:t>
            </a:fld>
            <a:endParaRPr lang="en-US"/>
          </a:p>
        </p:txBody>
      </p:sp>
      <p:sp>
        <p:nvSpPr>
          <p:cNvPr id="28" name="Freeform: Shape 27">
            <a:extLst>
              <a:ext uri="{FF2B5EF4-FFF2-40B4-BE49-F238E27FC236}">
                <a16:creationId xmlns:a16="http://schemas.microsoft.com/office/drawing/2014/main" id="{537146F7-5CC8-48D2-B58F-9762507EDF32}"/>
              </a:ext>
            </a:extLst>
          </p:cNvPr>
          <p:cNvSpPr/>
          <p:nvPr/>
        </p:nvSpPr>
        <p:spPr>
          <a:xfrm>
            <a:off x="6224941" y="4977"/>
            <a:ext cx="5967059" cy="6858000"/>
          </a:xfrm>
          <a:custGeom>
            <a:avLst/>
            <a:gdLst>
              <a:gd name="connsiteX0" fmla="*/ 0 w 5967059"/>
              <a:gd name="connsiteY0" fmla="*/ 0 h 6858000"/>
              <a:gd name="connsiteX1" fmla="*/ 5967059 w 5967059"/>
              <a:gd name="connsiteY1" fmla="*/ 0 h 6858000"/>
              <a:gd name="connsiteX2" fmla="*/ 5967059 w 5967059"/>
              <a:gd name="connsiteY2" fmla="*/ 6858000 h 6858000"/>
              <a:gd name="connsiteX3" fmla="*/ 12399 w 5967059"/>
              <a:gd name="connsiteY3" fmla="*/ 6858000 h 6858000"/>
              <a:gd name="connsiteX4" fmla="*/ 97450 w 5967059"/>
              <a:gd name="connsiteY4" fmla="*/ 6795592 h 6858000"/>
              <a:gd name="connsiteX5" fmla="*/ 1730707 w 5967059"/>
              <a:gd name="connsiteY5" fmla="*/ 3433549 h 6858000"/>
              <a:gd name="connsiteX6" fmla="*/ 97450 w 5967059"/>
              <a:gd name="connsiteY6" fmla="*/ 71506 h 6858000"/>
              <a:gd name="connsiteX7" fmla="*/ 0 w 596705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7059" h="6858000">
                <a:moveTo>
                  <a:pt x="0" y="0"/>
                </a:moveTo>
                <a:lnTo>
                  <a:pt x="5967059" y="0"/>
                </a:lnTo>
                <a:lnTo>
                  <a:pt x="5967059" y="6858000"/>
                </a:lnTo>
                <a:lnTo>
                  <a:pt x="12399" y="6858000"/>
                </a:lnTo>
                <a:lnTo>
                  <a:pt x="97450" y="6795592"/>
                </a:lnTo>
                <a:cubicBezTo>
                  <a:pt x="1088938" y="6030483"/>
                  <a:pt x="1730707" y="4809350"/>
                  <a:pt x="1730707" y="3433549"/>
                </a:cubicBezTo>
                <a:cubicBezTo>
                  <a:pt x="1730707" y="2057748"/>
                  <a:pt x="1088938" y="836616"/>
                  <a:pt x="97450" y="71506"/>
                </a:cubicBezTo>
                <a:lnTo>
                  <a:pt x="0" y="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2" name="Picture 31" descr="A person working on a computer&#10;&#10;Description automatically generated with medium confidence">
            <a:extLst>
              <a:ext uri="{FF2B5EF4-FFF2-40B4-BE49-F238E27FC236}">
                <a16:creationId xmlns:a16="http://schemas.microsoft.com/office/drawing/2014/main" id="{2900852B-7C41-4951-A179-EF561FC35D6F}"/>
              </a:ext>
            </a:extLst>
          </p:cNvPr>
          <p:cNvPicPr>
            <a:picLocks noChangeAspect="1"/>
          </p:cNvPicPr>
          <p:nvPr/>
        </p:nvPicPr>
        <p:blipFill rotWithShape="1">
          <a:blip r:embed="rId4">
            <a:extLst>
              <a:ext uri="{28A0092B-C50C-407E-A947-70E740481C1C}">
                <a14:useLocalDpi xmlns:a14="http://schemas.microsoft.com/office/drawing/2010/main" val="0"/>
              </a:ext>
            </a:extLst>
          </a:blip>
          <a:srcRect t="24683" r="-2" b="11150"/>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Tree>
    <p:extLst>
      <p:ext uri="{BB962C8B-B14F-4D97-AF65-F5344CB8AC3E}">
        <p14:creationId xmlns:p14="http://schemas.microsoft.com/office/powerpoint/2010/main" val="1562454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51652"/>
            <a:ext cx="11394141" cy="550244"/>
          </a:xfrm>
        </p:spPr>
        <p:txBody>
          <a:bodyPr>
            <a:noAutofit/>
          </a:bodyPr>
          <a:lstStyle/>
          <a:p>
            <a:r>
              <a:rPr lang="en-US" sz="3200" dirty="0">
                <a:solidFill>
                  <a:schemeClr val="bg1"/>
                </a:solidFill>
                <a:ea typeface="+mj-lt"/>
                <a:cs typeface="+mj-lt"/>
              </a:rPr>
              <a:t>Patrol Radius and Vehicle Compliance</a:t>
            </a:r>
            <a:endParaRPr lang="en-US" dirty="0"/>
          </a:p>
        </p:txBody>
      </p:sp>
      <p:sp>
        <p:nvSpPr>
          <p:cNvPr id="6" name="Slide Number Placeholder 5"/>
          <p:cNvSpPr>
            <a:spLocks noGrp="1"/>
          </p:cNvSpPr>
          <p:nvPr>
            <p:ph type="sldNum" sz="quarter" idx="12"/>
          </p:nvPr>
        </p:nvSpPr>
        <p:spPr/>
        <p:txBody>
          <a:bodyPr/>
          <a:lstStyle/>
          <a:p>
            <a:fld id="{B27DD841-9DFC-4EEC-9042-92AAF1BEA818}" type="slidenum">
              <a:rPr lang="en-US" smtClean="0"/>
              <a:pPr/>
              <a:t>25</a:t>
            </a:fld>
            <a:endParaRPr lang="en-US"/>
          </a:p>
        </p:txBody>
      </p:sp>
      <p:sp>
        <p:nvSpPr>
          <p:cNvPr id="10" name="Content Placeholder 2">
            <a:extLst>
              <a:ext uri="{FF2B5EF4-FFF2-40B4-BE49-F238E27FC236}">
                <a16:creationId xmlns:a16="http://schemas.microsoft.com/office/drawing/2014/main" id="{0802ABED-7316-34A2-3145-D0BDD24766B0}"/>
              </a:ext>
            </a:extLst>
          </p:cNvPr>
          <p:cNvSpPr>
            <a:spLocks noGrp="1"/>
          </p:cNvSpPr>
          <p:nvPr>
            <p:ph idx="1"/>
          </p:nvPr>
        </p:nvSpPr>
        <p:spPr>
          <a:xfrm>
            <a:off x="457199" y="1506847"/>
            <a:ext cx="5465415" cy="5069163"/>
          </a:xfrm>
        </p:spPr>
        <p:txBody>
          <a:bodyPr vert="horz" lIns="0" tIns="45720" rIns="91440" bIns="45720" rtlCol="0" anchor="t">
            <a:noAutofit/>
          </a:bodyPr>
          <a:lstStyle/>
          <a:p>
            <a:pPr>
              <a:buFont typeface="Arial"/>
              <a:buChar char="•"/>
            </a:pPr>
            <a:r>
              <a:rPr lang="en-US" sz="1800" dirty="0">
                <a:latin typeface="Montserrat"/>
                <a:cs typeface="Arial"/>
              </a:rPr>
              <a:t>Officers have a patrol radius, set by statute, of 7 miles around Weigh Stations and 25 miles around Ports of Entry.</a:t>
            </a:r>
            <a:endParaRPr lang="en-US" sz="1800" dirty="0"/>
          </a:p>
          <a:p>
            <a:pPr>
              <a:buFont typeface="Arial"/>
              <a:buChar char="•"/>
            </a:pPr>
            <a:r>
              <a:rPr lang="en-US" sz="1800" dirty="0">
                <a:latin typeface="Montserrat"/>
                <a:cs typeface="Arial"/>
              </a:rPr>
              <a:t>Vehicles that bypass fixed facilities are stopped by officers if within the patrol area.</a:t>
            </a:r>
          </a:p>
          <a:p>
            <a:pPr>
              <a:buFont typeface="Arial"/>
              <a:buChar char="•"/>
            </a:pPr>
            <a:r>
              <a:rPr lang="en-US" sz="1800" dirty="0">
                <a:latin typeface="Montserrat"/>
                <a:cs typeface="Arial"/>
              </a:rPr>
              <a:t>Officers utilize vehicle stops to address violators and enforce motor carrier requirements on roadways.</a:t>
            </a:r>
          </a:p>
          <a:p>
            <a:pPr>
              <a:buFont typeface="Arial"/>
            </a:pPr>
            <a:r>
              <a:rPr lang="en-US" sz="1800" dirty="0">
                <a:latin typeface="Montserrat"/>
                <a:cs typeface="Arial"/>
              </a:rPr>
              <a:t>Enforcement is achieved by use of portable scales that are manually placed under vehicles or by use of a semi-portable scale that is off-loaded from a trailer for setup at roadside inspection points. </a:t>
            </a:r>
          </a:p>
          <a:p>
            <a:pPr>
              <a:buFont typeface="Arial"/>
            </a:pPr>
            <a:r>
              <a:rPr lang="en-US" sz="1800" dirty="0">
                <a:latin typeface="Montserrat"/>
                <a:cs typeface="Arial"/>
              </a:rPr>
              <a:t>Officers may require bypassing vehicles to return to fixed facilities for inspection.</a:t>
            </a:r>
          </a:p>
        </p:txBody>
      </p:sp>
      <p:pic>
        <p:nvPicPr>
          <p:cNvPr id="14" name="Picture 13" descr="A picture containing text, outdoor, device&#10;&#10;Description automatically generated">
            <a:extLst>
              <a:ext uri="{FF2B5EF4-FFF2-40B4-BE49-F238E27FC236}">
                <a16:creationId xmlns:a16="http://schemas.microsoft.com/office/drawing/2014/main" id="{F7C056F9-6F72-A284-FF8E-DAD1FAFE4028}"/>
              </a:ext>
            </a:extLst>
          </p:cNvPr>
          <p:cNvPicPr>
            <a:picLocks noChangeAspect="1"/>
          </p:cNvPicPr>
          <p:nvPr/>
        </p:nvPicPr>
        <p:blipFill rotWithShape="1">
          <a:blip r:embed="rId2">
            <a:extLst>
              <a:ext uri="{28A0092B-C50C-407E-A947-70E740481C1C}">
                <a14:useLocalDpi xmlns:a14="http://schemas.microsoft.com/office/drawing/2010/main" val="0"/>
              </a:ext>
            </a:extLst>
          </a:blip>
          <a:srcRect t="4076" r="1" b="4078"/>
          <a:stretch/>
        </p:blipFill>
        <p:spPr>
          <a:xfrm rot="5400000">
            <a:off x="5625317" y="2231335"/>
            <a:ext cx="4115110" cy="2835877"/>
          </a:xfrm>
          <a:prstGeom prst="rect">
            <a:avLst/>
          </a:prstGeom>
          <a:ln w="38100" cap="sq">
            <a:noFill/>
            <a:prstDash val="solid"/>
            <a:miter lim="800000"/>
          </a:ln>
          <a:effectLst/>
        </p:spPr>
      </p:pic>
      <p:pic>
        <p:nvPicPr>
          <p:cNvPr id="16" name="Picture 15" descr="A picture containing text, outdoor&#10;&#10;Description automatically generated">
            <a:extLst>
              <a:ext uri="{FF2B5EF4-FFF2-40B4-BE49-F238E27FC236}">
                <a16:creationId xmlns:a16="http://schemas.microsoft.com/office/drawing/2014/main" id="{DBE56F87-FA77-0E9E-7AE9-C9ACEB460B4A}"/>
              </a:ext>
            </a:extLst>
          </p:cNvPr>
          <p:cNvPicPr>
            <a:picLocks noChangeAspect="1"/>
          </p:cNvPicPr>
          <p:nvPr/>
        </p:nvPicPr>
        <p:blipFill rotWithShape="1">
          <a:blip r:embed="rId3">
            <a:extLst>
              <a:ext uri="{28A0092B-C50C-407E-A947-70E740481C1C}">
                <a14:useLocalDpi xmlns:a14="http://schemas.microsoft.com/office/drawing/2010/main" val="0"/>
              </a:ext>
            </a:extLst>
          </a:blip>
          <a:srcRect l="16327" r="9444" b="4"/>
          <a:stretch/>
        </p:blipFill>
        <p:spPr>
          <a:xfrm>
            <a:off x="9209774" y="1591718"/>
            <a:ext cx="1989152" cy="2005540"/>
          </a:xfrm>
          <a:prstGeom prst="rect">
            <a:avLst/>
          </a:prstGeom>
          <a:ln w="38100" cap="sq">
            <a:noFill/>
            <a:prstDash val="solid"/>
            <a:miter lim="800000"/>
          </a:ln>
          <a:effectLst/>
        </p:spPr>
      </p:pic>
      <p:pic>
        <p:nvPicPr>
          <p:cNvPr id="18" name="Picture 17" descr="A picture containing text, grass, sky, outdoor&#10;&#10;Description automatically generated">
            <a:extLst>
              <a:ext uri="{FF2B5EF4-FFF2-40B4-BE49-F238E27FC236}">
                <a16:creationId xmlns:a16="http://schemas.microsoft.com/office/drawing/2014/main" id="{D111ED02-FB24-E8E1-EFB6-90007611EEA7}"/>
              </a:ext>
            </a:extLst>
          </p:cNvPr>
          <p:cNvPicPr>
            <a:picLocks noChangeAspect="1"/>
          </p:cNvPicPr>
          <p:nvPr/>
        </p:nvPicPr>
        <p:blipFill rotWithShape="1">
          <a:blip r:embed="rId4">
            <a:extLst>
              <a:ext uri="{28A0092B-C50C-407E-A947-70E740481C1C}">
                <a14:useLocalDpi xmlns:a14="http://schemas.microsoft.com/office/drawing/2010/main" val="0"/>
              </a:ext>
            </a:extLst>
          </a:blip>
          <a:srcRect l="16134" r="28194" b="4"/>
          <a:stretch/>
        </p:blipFill>
        <p:spPr>
          <a:xfrm>
            <a:off x="9209774" y="3701287"/>
            <a:ext cx="1989152" cy="2005540"/>
          </a:xfrm>
          <a:prstGeom prst="rect">
            <a:avLst/>
          </a:prstGeom>
          <a:ln w="38100" cap="sq">
            <a:noFill/>
            <a:prstDash val="solid"/>
            <a:miter lim="800000"/>
          </a:ln>
          <a:effectLst/>
        </p:spPr>
      </p:pic>
    </p:spTree>
    <p:extLst>
      <p:ext uri="{BB962C8B-B14F-4D97-AF65-F5344CB8AC3E}">
        <p14:creationId xmlns:p14="http://schemas.microsoft.com/office/powerpoint/2010/main" val="1187279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90304"/>
            <a:ext cx="11394141" cy="472940"/>
          </a:xfrm>
        </p:spPr>
        <p:txBody>
          <a:bodyPr>
            <a:noAutofit/>
          </a:bodyPr>
          <a:lstStyle/>
          <a:p>
            <a:r>
              <a:rPr lang="en-US" sz="2800" dirty="0">
                <a:solidFill>
                  <a:schemeClr val="bg1"/>
                </a:solidFill>
                <a:ea typeface="+mj-lt"/>
                <a:cs typeface="+mj-lt"/>
              </a:rPr>
              <a:t>CLEET Certification for Transportation Officers (MCEOs)</a:t>
            </a:r>
            <a:endParaRPr lang="en-US" sz="2400"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26</a:t>
            </a:fld>
            <a:endParaRPr lang="en-US"/>
          </a:p>
        </p:txBody>
      </p:sp>
      <p:sp>
        <p:nvSpPr>
          <p:cNvPr id="10" name="Content Placeholder 2">
            <a:extLst>
              <a:ext uri="{FF2B5EF4-FFF2-40B4-BE49-F238E27FC236}">
                <a16:creationId xmlns:a16="http://schemas.microsoft.com/office/drawing/2014/main" id="{0802ABED-7316-34A2-3145-D0BDD24766B0}"/>
              </a:ext>
            </a:extLst>
          </p:cNvPr>
          <p:cNvSpPr>
            <a:spLocks noGrp="1"/>
          </p:cNvSpPr>
          <p:nvPr>
            <p:ph idx="1"/>
          </p:nvPr>
        </p:nvSpPr>
        <p:spPr>
          <a:xfrm>
            <a:off x="457199" y="1506847"/>
            <a:ext cx="5465415" cy="5069163"/>
          </a:xfrm>
        </p:spPr>
        <p:txBody>
          <a:bodyPr vert="horz" lIns="0" tIns="45720" rIns="91440" bIns="45720" rtlCol="0" anchor="t">
            <a:noAutofit/>
          </a:bodyPr>
          <a:lstStyle/>
          <a:p>
            <a:pPr>
              <a:buFont typeface="Arial"/>
              <a:buChar char="•"/>
            </a:pPr>
            <a:r>
              <a:rPr lang="en-US" sz="1800" dirty="0">
                <a:latin typeface="Montserrat"/>
                <a:cs typeface="Arial"/>
              </a:rPr>
              <a:t>OCC provides mandatory CLEET certification classes in-house to meet the yearly training requirements and ensure officers are up to date on complex motor carrier regulations. </a:t>
            </a:r>
            <a:endParaRPr lang="en-US"/>
          </a:p>
          <a:p>
            <a:pPr>
              <a:buFont typeface="Arial"/>
              <a:buChar char="•"/>
            </a:pPr>
            <a:r>
              <a:rPr lang="en-US" sz="1800" dirty="0">
                <a:latin typeface="Montserrat"/>
                <a:cs typeface="Arial"/>
              </a:rPr>
              <a:t>MVEOs also attend the classroom trainings to provide standardization of tasks at all facilities.</a:t>
            </a:r>
          </a:p>
          <a:p>
            <a:pPr>
              <a:buFont typeface="Arial"/>
              <a:buChar char="•"/>
            </a:pPr>
            <a:r>
              <a:rPr lang="en-US" sz="1800" dirty="0">
                <a:latin typeface="Montserrat"/>
                <a:cs typeface="Arial"/>
              </a:rPr>
              <a:t>OCC instructors perform firearms qualification and training including a yearly “top shot” competition. </a:t>
            </a:r>
          </a:p>
          <a:p>
            <a:pPr>
              <a:buFont typeface="Arial"/>
            </a:pPr>
            <a:r>
              <a:rPr lang="en-US" sz="1800" dirty="0">
                <a:latin typeface="Montserrat"/>
                <a:cs typeface="Arial"/>
              </a:rPr>
              <a:t>New hires undergo a thorough training program led by OCC instructors.</a:t>
            </a:r>
          </a:p>
          <a:p>
            <a:pPr>
              <a:buFont typeface="Arial"/>
            </a:pPr>
            <a:r>
              <a:rPr lang="en-US" sz="1800" dirty="0">
                <a:latin typeface="Montserrat"/>
                <a:cs typeface="Arial"/>
              </a:rPr>
              <a:t>The basic training program begins at the Hugo weigh station and is completed at the officer’s assigned duty station.</a:t>
            </a:r>
          </a:p>
        </p:txBody>
      </p:sp>
      <p:pic>
        <p:nvPicPr>
          <p:cNvPr id="12" name="Picture 11" descr="A group of people playing baseball&#10;&#10;Description automatically generated with low confidence">
            <a:extLst>
              <a:ext uri="{FF2B5EF4-FFF2-40B4-BE49-F238E27FC236}">
                <a16:creationId xmlns:a16="http://schemas.microsoft.com/office/drawing/2014/main" id="{79715F13-88C3-09C7-00C8-60B9891A17C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8156" r="2" b="8161"/>
          <a:stretch/>
        </p:blipFill>
        <p:spPr>
          <a:xfrm>
            <a:off x="6761340" y="1551607"/>
            <a:ext cx="4525094" cy="1629332"/>
          </a:xfrm>
          <a:prstGeom prst="rect">
            <a:avLst/>
          </a:prstGeom>
        </p:spPr>
      </p:pic>
      <p:pic>
        <p:nvPicPr>
          <p:cNvPr id="15" name="Picture 14" descr="A group of people sitting at tables&#10;&#10;Description automatically generated with medium confidence">
            <a:extLst>
              <a:ext uri="{FF2B5EF4-FFF2-40B4-BE49-F238E27FC236}">
                <a16:creationId xmlns:a16="http://schemas.microsoft.com/office/drawing/2014/main" id="{CE703486-E551-DA17-8850-11FC4B0FC5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867" r="12025" b="1"/>
          <a:stretch/>
        </p:blipFill>
        <p:spPr>
          <a:xfrm>
            <a:off x="6761340" y="3341075"/>
            <a:ext cx="4525094" cy="3042049"/>
          </a:xfrm>
          <a:prstGeom prst="rect">
            <a:avLst/>
          </a:prstGeom>
        </p:spPr>
      </p:pic>
    </p:spTree>
    <p:extLst>
      <p:ext uri="{BB962C8B-B14F-4D97-AF65-F5344CB8AC3E}">
        <p14:creationId xmlns:p14="http://schemas.microsoft.com/office/powerpoint/2010/main" val="2197524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225D52-1638-94FE-BABB-69AEEEA8ECA6}"/>
              </a:ext>
            </a:extLst>
          </p:cNvPr>
          <p:cNvGrpSpPr/>
          <p:nvPr/>
        </p:nvGrpSpPr>
        <p:grpSpPr>
          <a:xfrm>
            <a:off x="4253" y="0"/>
            <a:ext cx="12191980" cy="6858000"/>
            <a:chOff x="20" y="0"/>
            <a:chExt cx="12191980" cy="6858000"/>
          </a:xfrm>
        </p:grpSpPr>
        <p:pic>
          <p:nvPicPr>
            <p:cNvPr id="6" name="Picture 5" descr="A group of people in a hall&#10;&#10;Description automatically generated with low confidence">
              <a:extLst>
                <a:ext uri="{FF2B5EF4-FFF2-40B4-BE49-F238E27FC236}">
                  <a16:creationId xmlns:a16="http://schemas.microsoft.com/office/drawing/2014/main" id="{403D4383-61E6-B24B-2FDD-36B8284FFD88}"/>
                </a:ext>
              </a:extLst>
            </p:cNvPr>
            <p:cNvPicPr>
              <a:picLocks noChangeAspect="1"/>
            </p:cNvPicPr>
            <p:nvPr/>
          </p:nvPicPr>
          <p:blipFill rotWithShape="1">
            <a:blip r:embed="rId2">
              <a:extLst>
                <a:ext uri="{28A0092B-C50C-407E-A947-70E740481C1C}">
                  <a14:useLocalDpi xmlns:a14="http://schemas.microsoft.com/office/drawing/2010/main" val="0"/>
                </a:ext>
              </a:extLst>
            </a:blip>
            <a:srcRect t="9274"/>
            <a:stretch/>
          </p:blipFill>
          <p:spPr>
            <a:xfrm>
              <a:off x="20" y="10"/>
              <a:ext cx="12191980" cy="6857990"/>
            </a:xfrm>
            <a:prstGeom prst="rect">
              <a:avLst/>
            </a:prstGeom>
          </p:spPr>
        </p:pic>
        <p:pic>
          <p:nvPicPr>
            <p:cNvPr id="7" name="Picture 6" descr="A dog sitting in front of a car with a rack on top&#10;&#10;Description automatically generated with low confidence">
              <a:extLst>
                <a:ext uri="{FF2B5EF4-FFF2-40B4-BE49-F238E27FC236}">
                  <a16:creationId xmlns:a16="http://schemas.microsoft.com/office/drawing/2014/main" id="{6D6624E7-9D25-61DC-CA16-F1C680659E4A}"/>
                </a:ext>
              </a:extLst>
            </p:cNvPr>
            <p:cNvPicPr>
              <a:picLocks noChangeAspect="1"/>
            </p:cNvPicPr>
            <p:nvPr/>
          </p:nvPicPr>
          <p:blipFill rotWithShape="1">
            <a:blip r:embed="rId3">
              <a:extLst>
                <a:ext uri="{28A0092B-C50C-407E-A947-70E740481C1C}">
                  <a14:useLocalDpi xmlns:a14="http://schemas.microsoft.com/office/drawing/2010/main" val="0"/>
                </a:ext>
              </a:extLst>
            </a:blip>
            <a:srcRect l="13622" r="43"/>
            <a:stretch/>
          </p:blipFill>
          <p:spPr>
            <a:xfrm>
              <a:off x="5063067" y="0"/>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grpSp>
      <p:sp>
        <p:nvSpPr>
          <p:cNvPr id="4" name="Slide Number Placeholder 3">
            <a:extLst>
              <a:ext uri="{FF2B5EF4-FFF2-40B4-BE49-F238E27FC236}">
                <a16:creationId xmlns:a16="http://schemas.microsoft.com/office/drawing/2014/main" id="{F9591BFE-C768-A98F-D382-E5009B0D4235}"/>
              </a:ext>
            </a:extLst>
          </p:cNvPr>
          <p:cNvSpPr>
            <a:spLocks noGrp="1"/>
          </p:cNvSpPr>
          <p:nvPr>
            <p:ph type="sldNum" sz="quarter" idx="12"/>
          </p:nvPr>
        </p:nvSpPr>
        <p:spPr/>
        <p:txBody>
          <a:bodyPr/>
          <a:lstStyle/>
          <a:p>
            <a:fld id="{DB7DDC46-2E90-8640-BEFE-F54DCCD857ED}" type="slidenum">
              <a:rPr lang="en-US" smtClean="0">
                <a:solidFill>
                  <a:schemeClr val="bg1"/>
                </a:solidFill>
              </a:rPr>
              <a:pPr/>
              <a:t>27</a:t>
            </a:fld>
            <a:endParaRPr lang="en-US" dirty="0">
              <a:solidFill>
                <a:schemeClr val="bg1"/>
              </a:solidFill>
            </a:endParaRPr>
          </a:p>
        </p:txBody>
      </p:sp>
      <p:sp>
        <p:nvSpPr>
          <p:cNvPr id="9" name="TextBox 8">
            <a:extLst>
              <a:ext uri="{FF2B5EF4-FFF2-40B4-BE49-F238E27FC236}">
                <a16:creationId xmlns:a16="http://schemas.microsoft.com/office/drawing/2014/main" id="{37F13277-BBC3-20FF-6293-3EF69B61E9B2}"/>
              </a:ext>
            </a:extLst>
          </p:cNvPr>
          <p:cNvSpPr txBox="1"/>
          <p:nvPr/>
        </p:nvSpPr>
        <p:spPr>
          <a:xfrm>
            <a:off x="0" y="122483"/>
            <a:ext cx="11796815" cy="1508618"/>
          </a:xfrm>
          <a:prstGeom prst="homePlate">
            <a:avLst/>
          </a:prstGeom>
          <a:solidFill>
            <a:srgbClr val="004E9A"/>
          </a:solidFill>
        </p:spPr>
        <p:txBody>
          <a:bodyPr wrap="square" rtlCol="0">
            <a:spAutoFit/>
          </a:bodyPr>
          <a:lstStyle/>
          <a:p>
            <a:pPr marL="288925" marR="0">
              <a:lnSpc>
                <a:spcPct val="107000"/>
              </a:lnSpc>
              <a:spcBef>
                <a:spcPts val="0"/>
              </a:spcBef>
              <a:spcAft>
                <a:spcPts val="1800"/>
              </a:spcAft>
            </a:pPr>
            <a:r>
              <a:rPr lang="en-US" b="1" spc="30" dirty="0">
                <a:solidFill>
                  <a:schemeClr val="bg1"/>
                </a:solidFill>
                <a:effectLst/>
                <a:latin typeface="+mj-lt"/>
                <a:ea typeface="Calibri" panose="020F0502020204030204" pitchFamily="34" charset="0"/>
                <a:cs typeface="Times New Roman" panose="02020603050405020304" pitchFamily="18" charset="0"/>
              </a:rPr>
              <a:t>Officers regularly interact with other agencies and are available for assistance within the jurisdictional radiuses of the Ports of Entry and weigh stations. </a:t>
            </a:r>
            <a:endParaRPr lang="en-US" b="1" dirty="0">
              <a:solidFill>
                <a:schemeClr val="bg1"/>
              </a:solidFill>
              <a:effectLst/>
              <a:latin typeface="+mj-lt"/>
              <a:ea typeface="Calibri" panose="020F0502020204030204" pitchFamily="34" charset="0"/>
              <a:cs typeface="Times New Roman" panose="02020603050405020304" pitchFamily="18" charset="0"/>
            </a:endParaRPr>
          </a:p>
          <a:p>
            <a:pPr marL="288925" marR="0">
              <a:lnSpc>
                <a:spcPct val="107000"/>
              </a:lnSpc>
              <a:spcBef>
                <a:spcPts val="0"/>
              </a:spcBef>
              <a:spcAft>
                <a:spcPts val="1800"/>
              </a:spcAft>
            </a:pPr>
            <a:r>
              <a:rPr lang="en-US" b="1" spc="30" dirty="0">
                <a:solidFill>
                  <a:schemeClr val="bg1"/>
                </a:solidFill>
                <a:effectLst/>
                <a:latin typeface="+mj-lt"/>
                <a:ea typeface="Calibri" panose="020F0502020204030204" pitchFamily="34" charset="0"/>
                <a:cs typeface="Times New Roman" panose="02020603050405020304" pitchFamily="18" charset="0"/>
              </a:rPr>
              <a:t>OCC relays information to other agencies, assists upon request, and has excellent relationships with agencies outside the Commission.</a:t>
            </a:r>
          </a:p>
        </p:txBody>
      </p:sp>
    </p:spTree>
    <p:extLst>
      <p:ext uri="{BB962C8B-B14F-4D97-AF65-F5344CB8AC3E}">
        <p14:creationId xmlns:p14="http://schemas.microsoft.com/office/powerpoint/2010/main" val="1809558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24044"/>
            <a:ext cx="11394141" cy="605461"/>
          </a:xfrm>
        </p:spPr>
        <p:txBody>
          <a:bodyPr>
            <a:noAutofit/>
          </a:bodyPr>
          <a:lstStyle/>
          <a:p>
            <a:r>
              <a:rPr lang="en-US" sz="3200" dirty="0">
                <a:solidFill>
                  <a:schemeClr val="bg1"/>
                </a:solidFill>
                <a:ea typeface="+mj-lt"/>
                <a:cs typeface="+mj-lt"/>
              </a:rPr>
              <a:t>Emergency Response</a:t>
            </a:r>
            <a:endParaRPr lang="en-US" sz="3200"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28</a:t>
            </a:fld>
            <a:endParaRPr lang="en-US"/>
          </a:p>
        </p:txBody>
      </p:sp>
      <p:sp>
        <p:nvSpPr>
          <p:cNvPr id="10" name="Content Placeholder 2">
            <a:extLst>
              <a:ext uri="{FF2B5EF4-FFF2-40B4-BE49-F238E27FC236}">
                <a16:creationId xmlns:a16="http://schemas.microsoft.com/office/drawing/2014/main" id="{0802ABED-7316-34A2-3145-D0BDD24766B0}"/>
              </a:ext>
            </a:extLst>
          </p:cNvPr>
          <p:cNvSpPr>
            <a:spLocks noGrp="1"/>
          </p:cNvSpPr>
          <p:nvPr>
            <p:ph idx="1"/>
          </p:nvPr>
        </p:nvSpPr>
        <p:spPr>
          <a:xfrm>
            <a:off x="457199" y="1982304"/>
            <a:ext cx="5465415" cy="2893598"/>
          </a:xfrm>
        </p:spPr>
        <p:txBody>
          <a:bodyPr vert="horz" lIns="0" tIns="45720" rIns="91440" bIns="45720" rtlCol="0" anchor="t">
            <a:noAutofit/>
          </a:bodyPr>
          <a:lstStyle/>
          <a:p>
            <a:pPr>
              <a:buFont typeface="Arial"/>
              <a:buChar char="•"/>
            </a:pPr>
            <a:r>
              <a:rPr lang="en-US" sz="1800" dirty="0">
                <a:ea typeface="+mn-lt"/>
                <a:cs typeface="+mn-lt"/>
              </a:rPr>
              <a:t>OCC officers are often first on the scene in various situations and must immediately render aid until additional support arrives.</a:t>
            </a:r>
          </a:p>
          <a:p>
            <a:pPr>
              <a:buFont typeface="Arial"/>
              <a:buChar char="•"/>
            </a:pPr>
            <a:r>
              <a:rPr lang="en-US" sz="1800" dirty="0">
                <a:ea typeface="+mn-lt"/>
                <a:cs typeface="+mn-lt"/>
              </a:rPr>
              <a:t>Officers carry trauma kits in their cars and are trained first responders. </a:t>
            </a:r>
          </a:p>
          <a:p>
            <a:pPr>
              <a:buFont typeface="Arial"/>
              <a:buChar char="•"/>
            </a:pPr>
            <a:r>
              <a:rPr lang="en-US" sz="1800" dirty="0">
                <a:ea typeface="+mn-lt"/>
                <a:cs typeface="+mn-lt"/>
              </a:rPr>
              <a:t>In emergency situations, MCEOs may assist local officers under the general criminal law enforcement authority of Title 21 O.S. § 99a.</a:t>
            </a:r>
          </a:p>
        </p:txBody>
      </p:sp>
      <p:pic>
        <p:nvPicPr>
          <p:cNvPr id="8" name="Picture 7" descr="A picture containing outdoor, sky, road, scene&#10;&#10;Description automatically generated">
            <a:extLst>
              <a:ext uri="{FF2B5EF4-FFF2-40B4-BE49-F238E27FC236}">
                <a16:creationId xmlns:a16="http://schemas.microsoft.com/office/drawing/2014/main" id="{82955871-51D8-1178-EA94-A27EC204469C}"/>
              </a:ext>
            </a:extLst>
          </p:cNvPr>
          <p:cNvPicPr>
            <a:picLocks noChangeAspect="1"/>
          </p:cNvPicPr>
          <p:nvPr/>
        </p:nvPicPr>
        <p:blipFill rotWithShape="1">
          <a:blip r:embed="rId2">
            <a:extLst>
              <a:ext uri="{28A0092B-C50C-407E-A947-70E740481C1C}">
                <a14:useLocalDpi xmlns:a14="http://schemas.microsoft.com/office/drawing/2010/main" val="0"/>
              </a:ext>
            </a:extLst>
          </a:blip>
          <a:srcRect t="3032" r="1" b="41488"/>
          <a:stretch/>
        </p:blipFill>
        <p:spPr>
          <a:xfrm>
            <a:off x="6234236" y="1982303"/>
            <a:ext cx="5162633" cy="3821034"/>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850949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51652"/>
            <a:ext cx="11394141" cy="550244"/>
          </a:xfrm>
        </p:spPr>
        <p:txBody>
          <a:bodyPr>
            <a:noAutofit/>
          </a:bodyPr>
          <a:lstStyle/>
          <a:p>
            <a:r>
              <a:rPr lang="en-US" sz="3200" dirty="0">
                <a:solidFill>
                  <a:schemeClr val="bg1"/>
                </a:solidFill>
                <a:ea typeface="+mj-lt"/>
                <a:cs typeface="+mj-lt"/>
              </a:rPr>
              <a:t>Additional Duties Performed</a:t>
            </a:r>
            <a:endParaRPr lang="en-US" dirty="0"/>
          </a:p>
        </p:txBody>
      </p:sp>
      <p:sp>
        <p:nvSpPr>
          <p:cNvPr id="6" name="Slide Number Placeholder 5"/>
          <p:cNvSpPr>
            <a:spLocks noGrp="1"/>
          </p:cNvSpPr>
          <p:nvPr>
            <p:ph type="sldNum" sz="quarter" idx="12"/>
          </p:nvPr>
        </p:nvSpPr>
        <p:spPr/>
        <p:txBody>
          <a:bodyPr/>
          <a:lstStyle/>
          <a:p>
            <a:fld id="{B27DD841-9DFC-4EEC-9042-92AAF1BEA818}" type="slidenum">
              <a:rPr lang="en-US" smtClean="0"/>
              <a:pPr/>
              <a:t>29</a:t>
            </a:fld>
            <a:endParaRPr lang="en-US"/>
          </a:p>
        </p:txBody>
      </p:sp>
      <p:sp>
        <p:nvSpPr>
          <p:cNvPr id="10" name="Content Placeholder 2">
            <a:extLst>
              <a:ext uri="{FF2B5EF4-FFF2-40B4-BE49-F238E27FC236}">
                <a16:creationId xmlns:a16="http://schemas.microsoft.com/office/drawing/2014/main" id="{0802ABED-7316-34A2-3145-D0BDD24766B0}"/>
              </a:ext>
            </a:extLst>
          </p:cNvPr>
          <p:cNvSpPr>
            <a:spLocks noGrp="1"/>
          </p:cNvSpPr>
          <p:nvPr>
            <p:ph idx="1"/>
          </p:nvPr>
        </p:nvSpPr>
        <p:spPr>
          <a:xfrm>
            <a:off x="999435" y="5207510"/>
            <a:ext cx="10192023" cy="1293641"/>
          </a:xfrm>
        </p:spPr>
        <p:txBody>
          <a:bodyPr vert="horz" lIns="0" tIns="45720" rIns="91440" bIns="45720" rtlCol="0" anchor="t">
            <a:noAutofit/>
          </a:bodyPr>
          <a:lstStyle/>
          <a:p>
            <a:r>
              <a:rPr lang="en-US" sz="1400" dirty="0">
                <a:solidFill>
                  <a:srgbClr val="000000"/>
                </a:solidFill>
                <a:latin typeface="Montserrat"/>
                <a:cs typeface="Arial"/>
              </a:rPr>
              <a:t>Weight auditing of motor carriers and shippers for motor carriers that haul overweight as a business practice. </a:t>
            </a:r>
            <a:endParaRPr lang="en-US" sz="1400" dirty="0"/>
          </a:p>
          <a:p>
            <a:pPr>
              <a:buFont typeface="Arial,Sans-Serif"/>
            </a:pPr>
            <a:r>
              <a:rPr lang="en-US" sz="1400" dirty="0">
                <a:solidFill>
                  <a:srgbClr val="000000"/>
                </a:solidFill>
                <a:latin typeface="Montserrat"/>
                <a:cs typeface="Arial"/>
              </a:rPr>
              <a:t>Investigating abuse of all forms of operating authority issued by the Transportation Division. </a:t>
            </a:r>
          </a:p>
          <a:p>
            <a:pPr>
              <a:buFont typeface="Arial,Sans-Serif"/>
            </a:pPr>
            <a:r>
              <a:rPr lang="en-US" sz="1400" dirty="0">
                <a:solidFill>
                  <a:srgbClr val="000000"/>
                </a:solidFill>
                <a:latin typeface="Montserrat"/>
                <a:cs typeface="Arial"/>
              </a:rPr>
              <a:t>Assisting the O&amp;G Division by investigating cases of illegal dumping of truck-related deleterious substances.</a:t>
            </a:r>
          </a:p>
          <a:p>
            <a:pPr>
              <a:buFont typeface="Arial,Sans-Serif"/>
              <a:buChar char="•"/>
            </a:pPr>
            <a:r>
              <a:rPr lang="en-US" sz="1400" dirty="0">
                <a:solidFill>
                  <a:srgbClr val="000000"/>
                </a:solidFill>
                <a:latin typeface="Montserrat"/>
                <a:cs typeface="Arial"/>
              </a:rPr>
              <a:t>Assist the railroad Department by inspecting railroad grade-level crossings. </a:t>
            </a:r>
          </a:p>
          <a:p>
            <a:pPr>
              <a:buFont typeface="Arial,Sans-Serif"/>
              <a:buChar char="•"/>
            </a:pPr>
            <a:endParaRPr lang="en-US" sz="1400" dirty="0">
              <a:solidFill>
                <a:srgbClr val="000000"/>
              </a:solidFill>
              <a:latin typeface="Montserrat"/>
              <a:cs typeface="Arial"/>
            </a:endParaRPr>
          </a:p>
        </p:txBody>
      </p:sp>
      <p:pic>
        <p:nvPicPr>
          <p:cNvPr id="7" name="Picture 2" descr="D:\Users\Mark Willingham\Desktop\Presentation\20200620_093045.jpg">
            <a:extLst>
              <a:ext uri="{FF2B5EF4-FFF2-40B4-BE49-F238E27FC236}">
                <a16:creationId xmlns:a16="http://schemas.microsoft.com/office/drawing/2014/main" id="{032E327E-323E-0058-0E1C-BEED0262E2A5}"/>
              </a:ext>
            </a:extLst>
          </p:cNvPr>
          <p:cNvPicPr>
            <a:picLocks noChangeAspect="1" noChangeArrowheads="1"/>
          </p:cNvPicPr>
          <p:nvPr/>
        </p:nvPicPr>
        <p:blipFill>
          <a:blip r:embed="rId2"/>
          <a:stretch>
            <a:fillRect/>
          </a:stretch>
        </p:blipFill>
        <p:spPr bwMode="auto">
          <a:xfrm>
            <a:off x="2175565" y="1505580"/>
            <a:ext cx="7838098" cy="3524724"/>
          </a:xfrm>
          <a:prstGeom prst="rect">
            <a:avLst/>
          </a:prstGeom>
          <a:noFill/>
        </p:spPr>
      </p:pic>
    </p:spTree>
    <p:extLst>
      <p:ext uri="{BB962C8B-B14F-4D97-AF65-F5344CB8AC3E}">
        <p14:creationId xmlns:p14="http://schemas.microsoft.com/office/powerpoint/2010/main" val="3848306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35087"/>
            <a:ext cx="11394141" cy="583374"/>
          </a:xfrm>
        </p:spPr>
        <p:txBody>
          <a:bodyPr>
            <a:noAutofit/>
          </a:bodyPr>
          <a:lstStyle/>
          <a:p>
            <a:r>
              <a:rPr lang="en-US" sz="3200">
                <a:solidFill>
                  <a:schemeClr val="bg1"/>
                </a:solidFill>
                <a:ea typeface="+mj-lt"/>
                <a:cs typeface="+mj-lt"/>
              </a:rPr>
              <a:t>Transportation High-Level Division Structure</a:t>
            </a:r>
            <a:br>
              <a:rPr lang="en-US" sz="3200" dirty="0">
                <a:solidFill>
                  <a:schemeClr val="bg1"/>
                </a:solidFill>
                <a:ea typeface="+mj-lt"/>
                <a:cs typeface="+mj-lt"/>
              </a:rPr>
            </a:br>
            <a:endParaRPr lang="en-US" sz="3200" b="0">
              <a:solidFill>
                <a:schemeClr val="bg1"/>
              </a:solidFill>
              <a:ea typeface="+mj-lt"/>
              <a:cs typeface="+mj-lt"/>
            </a:endParaRPr>
          </a:p>
          <a:p>
            <a:endParaRPr lang="en-US" sz="3200"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3</a:t>
            </a:fld>
            <a:endParaRPr lang="en-US"/>
          </a:p>
        </p:txBody>
      </p:sp>
      <p:pic>
        <p:nvPicPr>
          <p:cNvPr id="9" name="Picture 8" descr="Division Departments.jpg">
            <a:extLst>
              <a:ext uri="{FF2B5EF4-FFF2-40B4-BE49-F238E27FC236}">
                <a16:creationId xmlns:a16="http://schemas.microsoft.com/office/drawing/2014/main" id="{D461B4F2-5720-18B1-7FDA-CB15F86259BA}"/>
              </a:ext>
            </a:extLst>
          </p:cNvPr>
          <p:cNvPicPr>
            <a:picLocks noChangeAspect="1"/>
          </p:cNvPicPr>
          <p:nvPr/>
        </p:nvPicPr>
        <p:blipFill>
          <a:blip r:embed="rId2"/>
          <a:stretch>
            <a:fillRect/>
          </a:stretch>
        </p:blipFill>
        <p:spPr>
          <a:xfrm>
            <a:off x="532848" y="1426568"/>
            <a:ext cx="11130722" cy="4943560"/>
          </a:xfrm>
          <a:prstGeom prst="rect">
            <a:avLst/>
          </a:prstGeom>
        </p:spPr>
      </p:pic>
    </p:spTree>
    <p:extLst>
      <p:ext uri="{BB962C8B-B14F-4D97-AF65-F5344CB8AC3E}">
        <p14:creationId xmlns:p14="http://schemas.microsoft.com/office/powerpoint/2010/main" val="1583600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90304"/>
            <a:ext cx="11394141" cy="472940"/>
          </a:xfrm>
        </p:spPr>
        <p:txBody>
          <a:bodyPr>
            <a:noAutofit/>
          </a:bodyPr>
          <a:lstStyle/>
          <a:p>
            <a:r>
              <a:rPr lang="en-US" sz="2800" dirty="0">
                <a:solidFill>
                  <a:schemeClr val="bg1"/>
                </a:solidFill>
                <a:ea typeface="+mj-lt"/>
                <a:cs typeface="+mj-lt"/>
              </a:rPr>
              <a:t>Violations by Category Type</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30</a:t>
            </a:fld>
            <a:endParaRPr lang="en-US"/>
          </a:p>
        </p:txBody>
      </p:sp>
      <p:sp>
        <p:nvSpPr>
          <p:cNvPr id="10" name="Content Placeholder 2">
            <a:extLst>
              <a:ext uri="{FF2B5EF4-FFF2-40B4-BE49-F238E27FC236}">
                <a16:creationId xmlns:a16="http://schemas.microsoft.com/office/drawing/2014/main" id="{0802ABED-7316-34A2-3145-D0BDD24766B0}"/>
              </a:ext>
            </a:extLst>
          </p:cNvPr>
          <p:cNvSpPr>
            <a:spLocks noGrp="1"/>
          </p:cNvSpPr>
          <p:nvPr>
            <p:ph idx="1"/>
          </p:nvPr>
        </p:nvSpPr>
        <p:spPr>
          <a:xfrm>
            <a:off x="457199" y="1506847"/>
            <a:ext cx="5034720" cy="5069163"/>
          </a:xfrm>
        </p:spPr>
        <p:txBody>
          <a:bodyPr vert="horz" lIns="0" tIns="45720" rIns="91440" bIns="45720" rtlCol="0" anchor="t">
            <a:noAutofit/>
          </a:bodyPr>
          <a:lstStyle/>
          <a:p>
            <a:pPr>
              <a:buFont typeface="Arial"/>
              <a:buChar char="•"/>
            </a:pPr>
            <a:r>
              <a:rPr lang="en-US" sz="1600" dirty="0">
                <a:latin typeface="Montserrat"/>
                <a:cs typeface="Arial"/>
              </a:rPr>
              <a:t>Overweight on Axle, Gross or Bridge</a:t>
            </a:r>
          </a:p>
          <a:p>
            <a:pPr>
              <a:buFont typeface="Arial"/>
              <a:buChar char="•"/>
            </a:pPr>
            <a:r>
              <a:rPr lang="en-US" sz="1600" dirty="0">
                <a:latin typeface="Montserrat"/>
                <a:cs typeface="Arial"/>
              </a:rPr>
              <a:t>Failure to carry or present vehicle registration or fuel license decal</a:t>
            </a:r>
          </a:p>
          <a:p>
            <a:pPr>
              <a:buFont typeface="Arial"/>
              <a:buChar char="•"/>
            </a:pPr>
            <a:r>
              <a:rPr lang="en-US" sz="1600" dirty="0">
                <a:latin typeface="Montserrat"/>
                <a:cs typeface="Arial"/>
              </a:rPr>
              <a:t>Failure to register a Commercial Vehicle</a:t>
            </a:r>
          </a:p>
          <a:p>
            <a:pPr>
              <a:buFont typeface="Arial"/>
              <a:buChar char="•"/>
            </a:pPr>
            <a:r>
              <a:rPr lang="en-US" sz="1600" dirty="0">
                <a:latin typeface="Montserrat"/>
                <a:cs typeface="Arial"/>
              </a:rPr>
              <a:t>No fuel license or decal issued. </a:t>
            </a:r>
          </a:p>
          <a:p>
            <a:pPr>
              <a:buFont typeface="Arial"/>
            </a:pPr>
            <a:r>
              <a:rPr lang="en-US" sz="1600" dirty="0">
                <a:latin typeface="Montserrat"/>
                <a:cs typeface="Arial"/>
              </a:rPr>
              <a:t>Improper markings on power unit.</a:t>
            </a:r>
          </a:p>
          <a:p>
            <a:pPr>
              <a:buFont typeface="Arial"/>
            </a:pPr>
            <a:r>
              <a:rPr lang="en-US" sz="1600" dirty="0">
                <a:latin typeface="Montserrat"/>
                <a:cs typeface="Arial"/>
              </a:rPr>
              <a:t>Failure to yield for inspection</a:t>
            </a:r>
          </a:p>
          <a:p>
            <a:pPr>
              <a:buFont typeface="Arial"/>
            </a:pPr>
            <a:r>
              <a:rPr lang="en-US" sz="1600" dirty="0">
                <a:latin typeface="Montserrat"/>
                <a:cs typeface="Arial"/>
              </a:rPr>
              <a:t>No lease agreement for vehicle</a:t>
            </a:r>
          </a:p>
          <a:p>
            <a:pPr>
              <a:buFont typeface="Arial"/>
            </a:pPr>
            <a:r>
              <a:rPr lang="en-US" sz="1600" dirty="0">
                <a:latin typeface="Montserrat"/>
                <a:cs typeface="Arial"/>
              </a:rPr>
              <a:t>Over 80,000 lbs. on Interstate, without permit</a:t>
            </a:r>
          </a:p>
          <a:p>
            <a:pPr>
              <a:buFont typeface="Arial"/>
            </a:pPr>
            <a:r>
              <a:rPr lang="en-US" sz="1600" dirty="0">
                <a:latin typeface="Montserrat"/>
                <a:cs typeface="Arial"/>
              </a:rPr>
              <a:t>Under registered weight</a:t>
            </a:r>
          </a:p>
          <a:p>
            <a:pPr>
              <a:buFont typeface="Arial"/>
            </a:pPr>
            <a:r>
              <a:rPr lang="en-US" sz="1600" dirty="0">
                <a:latin typeface="Montserrat"/>
                <a:cs typeface="Arial"/>
              </a:rPr>
              <a:t>No active USDOT number</a:t>
            </a:r>
          </a:p>
          <a:p>
            <a:pPr>
              <a:buFont typeface="Arial"/>
            </a:pPr>
            <a:r>
              <a:rPr lang="en-US" sz="1600" dirty="0">
                <a:latin typeface="Montserrat"/>
                <a:cs typeface="Arial"/>
              </a:rPr>
              <a:t>Failure to pay UCR Fee</a:t>
            </a:r>
          </a:p>
          <a:p>
            <a:pPr>
              <a:buFont typeface="Arial"/>
            </a:pPr>
            <a:r>
              <a:rPr lang="en-US" sz="1600" dirty="0">
                <a:latin typeface="Montserrat"/>
                <a:cs typeface="Arial"/>
              </a:rPr>
              <a:t>Operating with No/expired vehicle registration</a:t>
            </a:r>
            <a:endParaRPr lang="en-US" sz="1600" dirty="0">
              <a:latin typeface="Montserrat"/>
            </a:endParaRPr>
          </a:p>
        </p:txBody>
      </p:sp>
      <p:sp>
        <p:nvSpPr>
          <p:cNvPr id="4" name="Content Placeholder 2">
            <a:extLst>
              <a:ext uri="{FF2B5EF4-FFF2-40B4-BE49-F238E27FC236}">
                <a16:creationId xmlns:a16="http://schemas.microsoft.com/office/drawing/2014/main" id="{CD538108-DE95-3C61-8460-24EDF0A20AF7}"/>
              </a:ext>
            </a:extLst>
          </p:cNvPr>
          <p:cNvSpPr txBox="1">
            <a:spLocks/>
          </p:cNvSpPr>
          <p:nvPr/>
        </p:nvSpPr>
        <p:spPr>
          <a:xfrm>
            <a:off x="6103729" y="1504638"/>
            <a:ext cx="5084416" cy="5069163"/>
          </a:xfrm>
          <a:prstGeom prst="rect">
            <a:avLst/>
          </a:prstGeom>
        </p:spPr>
        <p:txBody>
          <a:bodyPr vert="horz" lIns="0" tIns="45720" rIns="91440" bIns="45720" rtlCol="0" anchor="t">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Sans-Serif"/>
              <a:buChar char="•"/>
            </a:pPr>
            <a:r>
              <a:rPr lang="en-US" sz="1600">
                <a:latin typeface="Montserrat"/>
                <a:cs typeface="Arial"/>
              </a:rPr>
              <a:t>Altered (forged) documentation</a:t>
            </a:r>
          </a:p>
          <a:p>
            <a:pPr>
              <a:buFont typeface="Arial,Sans-Serif"/>
              <a:buChar char="•"/>
            </a:pPr>
            <a:r>
              <a:rPr lang="en-US" sz="1600">
                <a:latin typeface="Montserrat"/>
                <a:cs typeface="Arial"/>
              </a:rPr>
              <a:t>Over length, over height, over width</a:t>
            </a:r>
          </a:p>
          <a:p>
            <a:pPr>
              <a:buFont typeface="Arial,Sans-Serif"/>
              <a:buChar char="•"/>
            </a:pPr>
            <a:r>
              <a:rPr lang="en-US" sz="1600">
                <a:latin typeface="Montserrat"/>
                <a:cs typeface="Arial"/>
              </a:rPr>
              <a:t>Violation of special trip permit</a:t>
            </a:r>
          </a:p>
          <a:p>
            <a:pPr>
              <a:buFont typeface="Arial,Sans-Serif"/>
              <a:buChar char="•"/>
            </a:pPr>
            <a:r>
              <a:rPr lang="en-US" sz="1600" dirty="0">
                <a:latin typeface="Montserrat"/>
                <a:cs typeface="Arial"/>
              </a:rPr>
              <a:t>Overweight on permit</a:t>
            </a:r>
          </a:p>
          <a:p>
            <a:pPr>
              <a:buFont typeface="Arial,Sans-Serif"/>
              <a:buChar char="•"/>
            </a:pPr>
            <a:r>
              <a:rPr lang="en-US" sz="1600" dirty="0">
                <a:latin typeface="Montserrat"/>
                <a:cs typeface="Arial"/>
              </a:rPr>
              <a:t>Federal Out-of-Service (OOS)</a:t>
            </a:r>
          </a:p>
          <a:p>
            <a:pPr>
              <a:buFont typeface="Arial,Sans-Serif"/>
              <a:buChar char="•"/>
            </a:pPr>
            <a:r>
              <a:rPr lang="en-US" sz="1600" dirty="0">
                <a:latin typeface="Montserrat"/>
                <a:cs typeface="Arial"/>
              </a:rPr>
              <a:t>No shipping documentation</a:t>
            </a:r>
          </a:p>
          <a:p>
            <a:pPr>
              <a:buFont typeface="Arial,Sans-Serif"/>
              <a:buChar char="•"/>
            </a:pPr>
            <a:r>
              <a:rPr lang="en-US" sz="1600" dirty="0">
                <a:latin typeface="Montserrat"/>
                <a:cs typeface="Arial"/>
              </a:rPr>
              <a:t>Refusal to weigh vehicle</a:t>
            </a:r>
          </a:p>
          <a:p>
            <a:pPr>
              <a:buFont typeface="Arial,Sans-Serif"/>
              <a:buChar char="•"/>
            </a:pPr>
            <a:r>
              <a:rPr lang="en-US" sz="1600" dirty="0">
                <a:latin typeface="Montserrat"/>
                <a:cs typeface="Arial"/>
              </a:rPr>
              <a:t>Private carrier without a license</a:t>
            </a:r>
          </a:p>
          <a:p>
            <a:pPr>
              <a:buFont typeface="Arial,Sans-Serif"/>
              <a:buChar char="•"/>
            </a:pPr>
            <a:r>
              <a:rPr lang="en-US" sz="1600" dirty="0">
                <a:latin typeface="Montserrat"/>
                <a:cs typeface="Arial"/>
              </a:rPr>
              <a:t>Violation of escort permit or improper escort equipment</a:t>
            </a:r>
          </a:p>
          <a:p>
            <a:pPr>
              <a:buFont typeface="Arial,Sans-Serif"/>
              <a:buChar char="•"/>
            </a:pPr>
            <a:r>
              <a:rPr lang="en-US" sz="1600" dirty="0">
                <a:latin typeface="Montserrat"/>
                <a:cs typeface="Arial"/>
              </a:rPr>
              <a:t>Failure to secure load</a:t>
            </a:r>
          </a:p>
          <a:p>
            <a:pPr>
              <a:buFont typeface="Arial,Sans-Serif"/>
              <a:buChar char="•"/>
            </a:pPr>
            <a:r>
              <a:rPr lang="en-US" sz="1600" dirty="0">
                <a:latin typeface="Montserrat"/>
                <a:cs typeface="Arial"/>
              </a:rPr>
              <a:t>Operating with revoked IFTA</a:t>
            </a:r>
            <a:endParaRPr lang="en-US" sz="1600" dirty="0">
              <a:latin typeface="Montserrat"/>
            </a:endParaRPr>
          </a:p>
        </p:txBody>
      </p:sp>
      <p:sp>
        <p:nvSpPr>
          <p:cNvPr id="8" name="TextBox 7">
            <a:extLst>
              <a:ext uri="{FF2B5EF4-FFF2-40B4-BE49-F238E27FC236}">
                <a16:creationId xmlns:a16="http://schemas.microsoft.com/office/drawing/2014/main" id="{804EF188-392A-6094-BE7C-F062717CC923}"/>
              </a:ext>
            </a:extLst>
          </p:cNvPr>
          <p:cNvSpPr txBox="1"/>
          <p:nvPr/>
        </p:nvSpPr>
        <p:spPr>
          <a:xfrm>
            <a:off x="457200" y="6390861"/>
            <a:ext cx="3764172" cy="276999"/>
          </a:xfrm>
          <a:prstGeom prst="rect">
            <a:avLst/>
          </a:prstGeom>
          <a:noFill/>
        </p:spPr>
        <p:txBody>
          <a:bodyPr wrap="none" lIns="91440" tIns="45720" rIns="91440" bIns="45720" rtlCol="0" anchor="t">
            <a:spAutoFit/>
          </a:bodyPr>
          <a:lstStyle/>
          <a:p>
            <a:r>
              <a:rPr lang="en-US" sz="1200" dirty="0"/>
              <a:t>Examples from July 2023 Motor Carrier Docket</a:t>
            </a:r>
            <a:endParaRPr lang="en-US" dirty="0"/>
          </a:p>
        </p:txBody>
      </p:sp>
    </p:spTree>
    <p:extLst>
      <p:ext uri="{BB962C8B-B14F-4D97-AF65-F5344CB8AC3E}">
        <p14:creationId xmlns:p14="http://schemas.microsoft.com/office/powerpoint/2010/main" val="2046854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Mark Willingham\Desktop\MCC 7505226[70742]_Redacted_Page_2.jpg"/>
          <p:cNvPicPr>
            <a:picLocks noChangeAspect="1" noChangeArrowheads="1"/>
          </p:cNvPicPr>
          <p:nvPr/>
        </p:nvPicPr>
        <p:blipFill>
          <a:blip r:embed="rId3"/>
          <a:srcRect/>
          <a:stretch>
            <a:fillRect/>
          </a:stretch>
        </p:blipFill>
        <p:spPr bwMode="auto">
          <a:xfrm>
            <a:off x="6607395" y="1141767"/>
            <a:ext cx="5001491" cy="5605396"/>
          </a:xfrm>
          <a:prstGeom prst="rect">
            <a:avLst/>
          </a:prstGeom>
          <a:noFill/>
        </p:spPr>
      </p:pic>
      <p:pic>
        <p:nvPicPr>
          <p:cNvPr id="3074" name="Picture 2" descr="C:\Users\Mark Willingham\Desktop\MCC 7505226[70742]_Redacted_Page_1.jpg"/>
          <p:cNvPicPr>
            <a:picLocks noChangeAspect="1" noChangeArrowheads="1"/>
          </p:cNvPicPr>
          <p:nvPr/>
        </p:nvPicPr>
        <p:blipFill>
          <a:blip r:embed="rId4"/>
          <a:srcRect/>
          <a:stretch>
            <a:fillRect/>
          </a:stretch>
        </p:blipFill>
        <p:spPr bwMode="auto">
          <a:xfrm>
            <a:off x="457200" y="858812"/>
            <a:ext cx="5777345" cy="5999188"/>
          </a:xfrm>
          <a:prstGeom prst="rect">
            <a:avLst/>
          </a:prstGeom>
          <a:noFill/>
        </p:spPr>
      </p:pic>
      <p:sp>
        <p:nvSpPr>
          <p:cNvPr id="2" name="Title 1"/>
          <p:cNvSpPr>
            <a:spLocks noGrp="1"/>
          </p:cNvSpPr>
          <p:nvPr>
            <p:ph type="title"/>
          </p:nvPr>
        </p:nvSpPr>
        <p:spPr>
          <a:xfrm>
            <a:off x="457201" y="152400"/>
            <a:ext cx="11394140" cy="837374"/>
          </a:xfrm>
        </p:spPr>
        <p:txBody>
          <a:bodyPr/>
          <a:lstStyle/>
          <a:p>
            <a:pPr algn="ctr"/>
            <a:r>
              <a:rPr lang="en-US" sz="4000" dirty="0"/>
              <a:t>Citation Example</a:t>
            </a:r>
          </a:p>
        </p:txBody>
      </p:sp>
      <p:sp>
        <p:nvSpPr>
          <p:cNvPr id="4" name="Slide Number Placeholder 3"/>
          <p:cNvSpPr>
            <a:spLocks noGrp="1"/>
          </p:cNvSpPr>
          <p:nvPr>
            <p:ph type="sldNum" sz="quarter" idx="12"/>
          </p:nvPr>
        </p:nvSpPr>
        <p:spPr/>
        <p:txBody>
          <a:bodyPr/>
          <a:lstStyle/>
          <a:p>
            <a:fld id="{DB7DDC46-2E90-8640-BEFE-F54DCCD857ED}"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E68A-70CC-4429-F696-2DFED319C7D9}"/>
              </a:ext>
            </a:extLst>
          </p:cNvPr>
          <p:cNvSpPr>
            <a:spLocks noGrp="1"/>
          </p:cNvSpPr>
          <p:nvPr>
            <p:ph type="title"/>
          </p:nvPr>
        </p:nvSpPr>
        <p:spPr>
          <a:xfrm>
            <a:off x="457199" y="1776973"/>
            <a:ext cx="5427992" cy="2210244"/>
          </a:xfrm>
        </p:spPr>
        <p:txBody>
          <a:bodyPr/>
          <a:lstStyle/>
          <a:p>
            <a:r>
              <a:rPr lang="en-US" dirty="0"/>
              <a:t>Transportation Enforcement Support &amp;</a:t>
            </a:r>
            <a:br>
              <a:rPr lang="en-US" dirty="0"/>
            </a:br>
            <a:r>
              <a:rPr lang="en-US" dirty="0"/>
              <a:t>Administration</a:t>
            </a:r>
          </a:p>
        </p:txBody>
      </p:sp>
      <p:sp>
        <p:nvSpPr>
          <p:cNvPr id="3" name="Text Placeholder 2">
            <a:extLst>
              <a:ext uri="{FF2B5EF4-FFF2-40B4-BE49-F238E27FC236}">
                <a16:creationId xmlns:a16="http://schemas.microsoft.com/office/drawing/2014/main" id="{7106BB77-5E5B-F2A5-CA62-CFA7EACD3560}"/>
              </a:ext>
            </a:extLst>
          </p:cNvPr>
          <p:cNvSpPr>
            <a:spLocks noGrp="1"/>
          </p:cNvSpPr>
          <p:nvPr>
            <p:ph type="body" idx="1"/>
          </p:nvPr>
        </p:nvSpPr>
        <p:spPr>
          <a:xfrm>
            <a:off x="457200" y="4843256"/>
            <a:ext cx="4662882" cy="995564"/>
          </a:xfrm>
        </p:spPr>
        <p:txBody>
          <a:bodyPr/>
          <a:lstStyle/>
          <a:p>
            <a:r>
              <a:rPr lang="en-US" dirty="0"/>
              <a:t>Enforcement Support assists both field officers and motor carriers at-large</a:t>
            </a:r>
          </a:p>
        </p:txBody>
      </p:sp>
      <p:sp>
        <p:nvSpPr>
          <p:cNvPr id="4" name="Slide Number Placeholder 3">
            <a:extLst>
              <a:ext uri="{FF2B5EF4-FFF2-40B4-BE49-F238E27FC236}">
                <a16:creationId xmlns:a16="http://schemas.microsoft.com/office/drawing/2014/main" id="{79D40215-D028-63DB-D87B-1AB91852219E}"/>
              </a:ext>
            </a:extLst>
          </p:cNvPr>
          <p:cNvSpPr>
            <a:spLocks noGrp="1"/>
          </p:cNvSpPr>
          <p:nvPr>
            <p:ph type="sldNum" sz="quarter" idx="12"/>
          </p:nvPr>
        </p:nvSpPr>
        <p:spPr/>
        <p:txBody>
          <a:bodyPr/>
          <a:lstStyle/>
          <a:p>
            <a:fld id="{DB7DDC46-2E90-8640-BEFE-F54DCCD857ED}" type="slidenum">
              <a:rPr lang="en-US" smtClean="0"/>
              <a:pPr/>
              <a:t>32</a:t>
            </a:fld>
            <a:endParaRPr lang="en-US"/>
          </a:p>
        </p:txBody>
      </p:sp>
      <p:sp>
        <p:nvSpPr>
          <p:cNvPr id="5" name="Footer Placeholder 4">
            <a:extLst>
              <a:ext uri="{FF2B5EF4-FFF2-40B4-BE49-F238E27FC236}">
                <a16:creationId xmlns:a16="http://schemas.microsoft.com/office/drawing/2014/main" id="{0705719B-116D-F4B3-E184-2CD5FA9F7604}"/>
              </a:ext>
            </a:extLst>
          </p:cNvPr>
          <p:cNvSpPr txBox="1">
            <a:spLocks/>
          </p:cNvSpPr>
          <p:nvPr/>
        </p:nvSpPr>
        <p:spPr>
          <a:xfrm>
            <a:off x="176545" y="6469108"/>
            <a:ext cx="8458199" cy="1983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Oklahoma Corporation Commission | Transportation Division</a:t>
            </a:r>
          </a:p>
        </p:txBody>
      </p:sp>
    </p:spTree>
    <p:extLst>
      <p:ext uri="{BB962C8B-B14F-4D97-AF65-F5344CB8AC3E}">
        <p14:creationId xmlns:p14="http://schemas.microsoft.com/office/powerpoint/2010/main" val="98844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80C800-87ED-BC59-2968-12B8D303223D}"/>
              </a:ext>
            </a:extLst>
          </p:cNvPr>
          <p:cNvSpPr>
            <a:spLocks noGrp="1"/>
          </p:cNvSpPr>
          <p:nvPr>
            <p:ph type="title"/>
          </p:nvPr>
        </p:nvSpPr>
        <p:spPr>
          <a:xfrm>
            <a:off x="457198" y="546130"/>
            <a:ext cx="11394140" cy="564303"/>
          </a:xfrm>
        </p:spPr>
        <p:txBody>
          <a:bodyPr/>
          <a:lstStyle/>
          <a:p>
            <a:r>
              <a:rPr lang="en-US" sz="3200" dirty="0">
                <a:solidFill>
                  <a:schemeClr val="bg1"/>
                </a:solidFill>
                <a:ea typeface="+mj-lt"/>
                <a:cs typeface="+mj-lt"/>
              </a:rPr>
              <a:t>Citation and Payment Processing</a:t>
            </a:r>
            <a:endParaRPr lang="en-US" dirty="0">
              <a:solidFill>
                <a:schemeClr val="bg1"/>
              </a:solidFill>
            </a:endParaRPr>
          </a:p>
        </p:txBody>
      </p:sp>
      <p:sp>
        <p:nvSpPr>
          <p:cNvPr id="3" name="Content Placeholder 2">
            <a:extLst>
              <a:ext uri="{FF2B5EF4-FFF2-40B4-BE49-F238E27FC236}">
                <a16:creationId xmlns:a16="http://schemas.microsoft.com/office/drawing/2014/main" id="{5200530D-D4C8-AEAC-6D4F-862EC6FB5063}"/>
              </a:ext>
            </a:extLst>
          </p:cNvPr>
          <p:cNvSpPr>
            <a:spLocks noGrp="1"/>
          </p:cNvSpPr>
          <p:nvPr>
            <p:ph idx="1"/>
          </p:nvPr>
        </p:nvSpPr>
        <p:spPr>
          <a:xfrm>
            <a:off x="457199" y="2131786"/>
            <a:ext cx="10853012" cy="2593475"/>
          </a:xfrm>
        </p:spPr>
        <p:txBody>
          <a:bodyPr vert="horz" lIns="0" tIns="45720" rIns="91440" bIns="45720" rtlCol="0" anchor="t">
            <a:noAutofit/>
          </a:bodyPr>
          <a:lstStyle/>
          <a:p>
            <a:pPr>
              <a:buNone/>
            </a:pPr>
            <a:r>
              <a:rPr lang="en-US" sz="2000" b="1" dirty="0">
                <a:solidFill>
                  <a:srgbClr val="004B99"/>
                </a:solidFill>
                <a:ea typeface="+mn-lt"/>
                <a:cs typeface="+mn-lt"/>
              </a:rPr>
              <a:t>Enforcement Support Staff in the main OCC office process citations issued by Transportation officers in the field and track payments received and outstanding.</a:t>
            </a:r>
            <a:endParaRPr lang="en-US" sz="2000" dirty="0">
              <a:solidFill>
                <a:srgbClr val="464646"/>
              </a:solidFill>
              <a:ea typeface="+mn-lt"/>
              <a:cs typeface="+mn-lt"/>
            </a:endParaRPr>
          </a:p>
          <a:p>
            <a:r>
              <a:rPr lang="en-US" sz="1800" dirty="0">
                <a:ea typeface="+mn-lt"/>
                <a:cs typeface="+mn-lt"/>
              </a:rPr>
              <a:t>Payments are processed in Transportation Information Management System (</a:t>
            </a:r>
            <a:r>
              <a:rPr lang="en-US" sz="1800" dirty="0" err="1">
                <a:ea typeface="+mn-lt"/>
                <a:cs typeface="+mn-lt"/>
              </a:rPr>
              <a:t>TIMS</a:t>
            </a:r>
            <a:r>
              <a:rPr lang="en-US" sz="1800" dirty="0">
                <a:ea typeface="+mn-lt"/>
                <a:cs typeface="+mn-lt"/>
              </a:rPr>
              <a:t>)</a:t>
            </a:r>
            <a:endParaRPr lang="en-US" sz="1800" dirty="0"/>
          </a:p>
          <a:p>
            <a:r>
              <a:rPr lang="en-US" sz="1800" dirty="0">
                <a:ea typeface="+mn-lt"/>
                <a:cs typeface="+mn-lt"/>
              </a:rPr>
              <a:t>Citations are created and payments are reconciled to the citation in the Oracle Case system</a:t>
            </a:r>
            <a:endParaRPr lang="en-US" sz="1800" dirty="0"/>
          </a:p>
          <a:p>
            <a:r>
              <a:rPr lang="en-US" sz="1800" dirty="0">
                <a:ea typeface="+mn-lt"/>
                <a:cs typeface="+mn-lt"/>
              </a:rPr>
              <a:t>Citations are processed through the Oracle Transportation Database</a:t>
            </a:r>
            <a:endParaRPr lang="en-US" sz="1800" dirty="0"/>
          </a:p>
          <a:p>
            <a:r>
              <a:rPr lang="en-US" sz="1800" dirty="0">
                <a:ea typeface="+mn-lt"/>
                <a:cs typeface="+mn-lt"/>
              </a:rPr>
              <a:t>Citations are then scanned into the OCC electronic document repository</a:t>
            </a:r>
            <a:endParaRPr lang="en-US" sz="1800" dirty="0"/>
          </a:p>
          <a:p>
            <a:pPr marL="0" indent="0">
              <a:spcBef>
                <a:spcPts val="0"/>
              </a:spcBef>
              <a:buNone/>
            </a:pPr>
            <a:endParaRPr lang="en-US" sz="1800" b="1" dirty="0">
              <a:solidFill>
                <a:schemeClr val="accent6"/>
              </a:solidFill>
              <a:latin typeface="Montserrat"/>
              <a:cs typeface="Arial"/>
            </a:endParaRPr>
          </a:p>
        </p:txBody>
      </p:sp>
      <p:sp>
        <p:nvSpPr>
          <p:cNvPr id="4" name="Slide Number Placeholder 3">
            <a:extLst>
              <a:ext uri="{FF2B5EF4-FFF2-40B4-BE49-F238E27FC236}">
                <a16:creationId xmlns:a16="http://schemas.microsoft.com/office/drawing/2014/main" id="{8911EA0B-0DA1-64F7-9C58-CCCC04C04180}"/>
              </a:ext>
            </a:extLst>
          </p:cNvPr>
          <p:cNvSpPr>
            <a:spLocks noGrp="1"/>
          </p:cNvSpPr>
          <p:nvPr>
            <p:ph type="sldNum" sz="quarter" idx="12"/>
          </p:nvPr>
        </p:nvSpPr>
        <p:spPr/>
        <p:txBody>
          <a:bodyPr/>
          <a:lstStyle/>
          <a:p>
            <a:fld id="{DB7DDC46-2E90-8640-BEFE-F54DCCD857ED}" type="slidenum">
              <a:rPr lang="en-US" smtClean="0"/>
              <a:pPr/>
              <a:t>33</a:t>
            </a:fld>
            <a:endParaRPr lang="en-US"/>
          </a:p>
        </p:txBody>
      </p:sp>
    </p:spTree>
    <p:extLst>
      <p:ext uri="{BB962C8B-B14F-4D97-AF65-F5344CB8AC3E}">
        <p14:creationId xmlns:p14="http://schemas.microsoft.com/office/powerpoint/2010/main" val="1564587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90304"/>
            <a:ext cx="11394141" cy="472940"/>
          </a:xfrm>
        </p:spPr>
        <p:txBody>
          <a:bodyPr>
            <a:noAutofit/>
          </a:bodyPr>
          <a:lstStyle/>
          <a:p>
            <a:r>
              <a:rPr lang="en-US" sz="2800" dirty="0">
                <a:solidFill>
                  <a:schemeClr val="bg1"/>
                </a:solidFill>
                <a:ea typeface="+mj-lt"/>
                <a:cs typeface="+mj-lt"/>
              </a:rPr>
              <a:t>Internal and External Support</a:t>
            </a:r>
            <a:endParaRPr lang="en-US" dirty="0"/>
          </a:p>
        </p:txBody>
      </p:sp>
      <p:sp>
        <p:nvSpPr>
          <p:cNvPr id="6" name="Slide Number Placeholder 5"/>
          <p:cNvSpPr>
            <a:spLocks noGrp="1"/>
          </p:cNvSpPr>
          <p:nvPr>
            <p:ph type="sldNum" sz="quarter" idx="12"/>
          </p:nvPr>
        </p:nvSpPr>
        <p:spPr/>
        <p:txBody>
          <a:bodyPr/>
          <a:lstStyle/>
          <a:p>
            <a:fld id="{B27DD841-9DFC-4EEC-9042-92AAF1BEA818}" type="slidenum">
              <a:rPr lang="en-US" smtClean="0"/>
              <a:pPr/>
              <a:t>34</a:t>
            </a:fld>
            <a:endParaRPr lang="en-US"/>
          </a:p>
        </p:txBody>
      </p:sp>
      <p:sp>
        <p:nvSpPr>
          <p:cNvPr id="10" name="Content Placeholder 2">
            <a:extLst>
              <a:ext uri="{FF2B5EF4-FFF2-40B4-BE49-F238E27FC236}">
                <a16:creationId xmlns:a16="http://schemas.microsoft.com/office/drawing/2014/main" id="{0802ABED-7316-34A2-3145-D0BDD24766B0}"/>
              </a:ext>
            </a:extLst>
          </p:cNvPr>
          <p:cNvSpPr>
            <a:spLocks noGrp="1"/>
          </p:cNvSpPr>
          <p:nvPr>
            <p:ph idx="1"/>
          </p:nvPr>
        </p:nvSpPr>
        <p:spPr>
          <a:xfrm>
            <a:off x="457199" y="1506847"/>
            <a:ext cx="5034720" cy="5069163"/>
          </a:xfrm>
        </p:spPr>
        <p:txBody>
          <a:bodyPr vert="horz" lIns="0" tIns="45720" rIns="91440" bIns="45720" rtlCol="0" anchor="t">
            <a:noAutofit/>
          </a:bodyPr>
          <a:lstStyle/>
          <a:p>
            <a:pPr>
              <a:buNone/>
            </a:pPr>
            <a:r>
              <a:rPr lang="en-US" sz="1600" b="1" dirty="0">
                <a:solidFill>
                  <a:srgbClr val="004B99"/>
                </a:solidFill>
                <a:ea typeface="+mn-lt"/>
                <a:cs typeface="+mn-lt"/>
              </a:rPr>
              <a:t>Internal Support Functions</a:t>
            </a:r>
          </a:p>
          <a:p>
            <a:pPr>
              <a:buFont typeface="Arial"/>
              <a:buChar char="•"/>
            </a:pPr>
            <a:r>
              <a:rPr lang="en-US" sz="1600" dirty="0">
                <a:ea typeface="+mn-lt"/>
                <a:cs typeface="+mn-lt"/>
              </a:rPr>
              <a:t>Create monthly Motor Carrier Citation Docket summaries and assist Division attorneys in plea negotiations.</a:t>
            </a:r>
          </a:p>
          <a:p>
            <a:pPr>
              <a:buFont typeface="Arial"/>
              <a:buChar char="•"/>
            </a:pPr>
            <a:r>
              <a:rPr lang="en-US" sz="1600" dirty="0">
                <a:ea typeface="+mn-lt"/>
                <a:cs typeface="+mn-lt"/>
              </a:rPr>
              <a:t>Track citation payments received and outstanding.</a:t>
            </a:r>
            <a:endParaRPr lang="en-US"/>
          </a:p>
          <a:p>
            <a:pPr>
              <a:buFont typeface="Arial"/>
              <a:buChar char="•"/>
            </a:pPr>
            <a:r>
              <a:rPr lang="en-US" sz="1600" dirty="0">
                <a:ea typeface="+mn-lt"/>
                <a:cs typeface="+mn-lt"/>
              </a:rPr>
              <a:t>Prepare requests for court with assistance from general counsel’s office.</a:t>
            </a:r>
            <a:endParaRPr lang="en-US" dirty="0">
              <a:ea typeface="+mn-lt"/>
              <a:cs typeface="+mn-lt"/>
            </a:endParaRPr>
          </a:p>
          <a:p>
            <a:pPr>
              <a:buFont typeface="Arial"/>
            </a:pPr>
            <a:r>
              <a:rPr lang="en-US" sz="1600" dirty="0">
                <a:ea typeface="+mn-lt"/>
                <a:cs typeface="+mn-lt"/>
              </a:rPr>
              <a:t>Assist officers by obtaining information related to carrier status, outstanding fines owed, and prior violations.</a:t>
            </a:r>
            <a:endParaRPr lang="en-US">
              <a:ea typeface="+mn-lt"/>
              <a:cs typeface="+mn-lt"/>
            </a:endParaRPr>
          </a:p>
          <a:p>
            <a:pPr>
              <a:buFont typeface="Arial"/>
            </a:pPr>
            <a:r>
              <a:rPr lang="en-US" sz="1600" dirty="0">
                <a:ea typeface="+mn-lt"/>
                <a:cs typeface="+mn-lt"/>
              </a:rPr>
              <a:t>Prepare and update field binders to new officers containing rules, laws, and federal statutes.</a:t>
            </a:r>
            <a:endParaRPr lang="en-US"/>
          </a:p>
          <a:p>
            <a:pPr>
              <a:buFont typeface="Arial"/>
            </a:pPr>
            <a:r>
              <a:rPr lang="en-US" sz="1600" dirty="0">
                <a:ea typeface="+mn-lt"/>
                <a:cs typeface="+mn-lt"/>
              </a:rPr>
              <a:t>Assist with onboarding new field officers.</a:t>
            </a:r>
            <a:endParaRPr lang="en-US">
              <a:ea typeface="+mn-lt"/>
              <a:cs typeface="+mn-lt"/>
            </a:endParaRPr>
          </a:p>
          <a:p>
            <a:pPr>
              <a:buFont typeface="Arial"/>
            </a:pPr>
            <a:r>
              <a:rPr lang="en-US" sz="1600" dirty="0">
                <a:ea typeface="+mn-lt"/>
                <a:cs typeface="+mn-lt"/>
              </a:rPr>
              <a:t>Provide manual citation and warning books to officers and track inventory.</a:t>
            </a:r>
            <a:endParaRPr lang="en-US" dirty="0"/>
          </a:p>
        </p:txBody>
      </p:sp>
      <p:sp>
        <p:nvSpPr>
          <p:cNvPr id="4" name="Content Placeholder 2">
            <a:extLst>
              <a:ext uri="{FF2B5EF4-FFF2-40B4-BE49-F238E27FC236}">
                <a16:creationId xmlns:a16="http://schemas.microsoft.com/office/drawing/2014/main" id="{CD538108-DE95-3C61-8460-24EDF0A20AF7}"/>
              </a:ext>
            </a:extLst>
          </p:cNvPr>
          <p:cNvSpPr txBox="1">
            <a:spLocks/>
          </p:cNvSpPr>
          <p:nvPr/>
        </p:nvSpPr>
        <p:spPr>
          <a:xfrm>
            <a:off x="6103729" y="1504638"/>
            <a:ext cx="5084416" cy="5069163"/>
          </a:xfrm>
          <a:prstGeom prst="rect">
            <a:avLst/>
          </a:prstGeom>
        </p:spPr>
        <p:txBody>
          <a:bodyPr vert="horz" lIns="0" tIns="45720" rIns="91440" bIns="45720" rtlCol="0" anchor="t">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rgbClr val="004B99"/>
                </a:solidFill>
                <a:ea typeface="+mn-lt"/>
                <a:cs typeface="+mn-lt"/>
              </a:rPr>
              <a:t>External Support Functions</a:t>
            </a:r>
          </a:p>
          <a:p>
            <a:pPr>
              <a:buFont typeface="Arial"/>
              <a:buChar char="•"/>
            </a:pPr>
            <a:r>
              <a:rPr lang="en-US" sz="1600" dirty="0">
                <a:ea typeface="+mn-lt"/>
                <a:cs typeface="+mn-lt"/>
              </a:rPr>
              <a:t>Staff the motor carrier support line to assist motor carriers file their citation disputes.</a:t>
            </a:r>
            <a:endParaRPr lang="en-US">
              <a:latin typeface="Montserrat"/>
              <a:cs typeface="Arial"/>
            </a:endParaRPr>
          </a:p>
          <a:p>
            <a:pPr>
              <a:buFont typeface="Arial"/>
              <a:buChar char="•"/>
            </a:pPr>
            <a:r>
              <a:rPr lang="en-US" sz="1600" dirty="0">
                <a:ea typeface="+mn-lt"/>
                <a:cs typeface="+mn-lt"/>
              </a:rPr>
              <a:t>Educate motor carriers on requirements for operation and explain citation violations.</a:t>
            </a:r>
            <a:endParaRPr lang="en-US"/>
          </a:p>
          <a:p>
            <a:pPr>
              <a:buFont typeface="Arial"/>
              <a:buChar char="•"/>
            </a:pPr>
            <a:r>
              <a:rPr lang="en-US" sz="1600" dirty="0">
                <a:ea typeface="+mn-lt"/>
                <a:cs typeface="+mn-lt"/>
              </a:rPr>
              <a:t>Identify and track outstanding fines and monies owed to DPS.</a:t>
            </a:r>
            <a:endParaRPr lang="en-US"/>
          </a:p>
          <a:p>
            <a:pPr>
              <a:buFont typeface="Arial"/>
              <a:buChar char="•"/>
            </a:pPr>
            <a:r>
              <a:rPr lang="en-US" sz="1600" dirty="0">
                <a:ea typeface="+mn-lt"/>
                <a:cs typeface="+mn-lt"/>
              </a:rPr>
              <a:t>Report to FMCSA and other agencies regarding out of service carriers and altered documents.</a:t>
            </a:r>
            <a:endParaRPr lang="en-US"/>
          </a:p>
          <a:p>
            <a:pPr>
              <a:buFont typeface="Arial"/>
              <a:buChar char="•"/>
            </a:pPr>
            <a:r>
              <a:rPr lang="en-US" sz="1600" dirty="0">
                <a:ea typeface="+mn-lt"/>
                <a:cs typeface="+mn-lt"/>
              </a:rPr>
              <a:t>Receive and ensure accuracy of hearing requests for contested citations (averaging 68 requests per docket).</a:t>
            </a:r>
            <a:endParaRPr lang="en-US"/>
          </a:p>
          <a:p>
            <a:pPr>
              <a:buFont typeface="Arial"/>
              <a:buChar char="•"/>
            </a:pPr>
            <a:r>
              <a:rPr lang="en-US" sz="1600" dirty="0">
                <a:ea typeface="+mn-lt"/>
                <a:cs typeface="+mn-lt"/>
              </a:rPr>
              <a:t>Update VitalChek system logins and passwords.</a:t>
            </a:r>
            <a:endParaRPr lang="en-US" dirty="0"/>
          </a:p>
        </p:txBody>
      </p:sp>
    </p:spTree>
    <p:extLst>
      <p:ext uri="{BB962C8B-B14F-4D97-AF65-F5344CB8AC3E}">
        <p14:creationId xmlns:p14="http://schemas.microsoft.com/office/powerpoint/2010/main" val="1542810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44158"/>
            <a:ext cx="11394141" cy="569701"/>
          </a:xfrm>
        </p:spPr>
        <p:txBody>
          <a:bodyPr>
            <a:noAutofit/>
          </a:bodyPr>
          <a:lstStyle/>
          <a:p>
            <a:r>
              <a:rPr lang="en-US" sz="3200" dirty="0">
                <a:solidFill>
                  <a:schemeClr val="bg1"/>
                </a:solidFill>
                <a:ea typeface="+mj-lt"/>
                <a:cs typeface="+mj-lt"/>
              </a:rPr>
              <a:t>2023 Citation Volume</a:t>
            </a:r>
            <a:endParaRPr lang="en-US" sz="3200"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35</a:t>
            </a:fld>
            <a:endParaRPr lang="en-US"/>
          </a:p>
        </p:txBody>
      </p:sp>
      <p:sp>
        <p:nvSpPr>
          <p:cNvPr id="10" name="Content Placeholder 2">
            <a:extLst>
              <a:ext uri="{FF2B5EF4-FFF2-40B4-BE49-F238E27FC236}">
                <a16:creationId xmlns:a16="http://schemas.microsoft.com/office/drawing/2014/main" id="{0802ABED-7316-34A2-3145-D0BDD24766B0}"/>
              </a:ext>
            </a:extLst>
          </p:cNvPr>
          <p:cNvSpPr>
            <a:spLocks noGrp="1"/>
          </p:cNvSpPr>
          <p:nvPr>
            <p:ph idx="1"/>
          </p:nvPr>
        </p:nvSpPr>
        <p:spPr>
          <a:xfrm>
            <a:off x="457199" y="1560286"/>
            <a:ext cx="10827548" cy="5025778"/>
          </a:xfrm>
        </p:spPr>
        <p:txBody>
          <a:bodyPr vert="horz" lIns="0" tIns="45720" rIns="91440" bIns="45720" rtlCol="0" anchor="t">
            <a:noAutofit/>
          </a:bodyPr>
          <a:lstStyle/>
          <a:p>
            <a:pPr>
              <a:buFont typeface="Arial,Sans-Serif"/>
              <a:buChar char="•"/>
            </a:pPr>
            <a:r>
              <a:rPr lang="en-US" sz="1800" dirty="0">
                <a:latin typeface="Montserrat"/>
                <a:cs typeface="Arial"/>
              </a:rPr>
              <a:t>All disputed citations are heard by an administrative law judge and are appealable to the Commissioners and the Oklahoma Supreme Court.</a:t>
            </a:r>
          </a:p>
          <a:p>
            <a:pPr>
              <a:buFont typeface="Arial,Sans-Serif"/>
              <a:buChar char="•"/>
            </a:pPr>
            <a:r>
              <a:rPr lang="en-US" sz="1800" dirty="0">
                <a:latin typeface="Montserrat"/>
                <a:cs typeface="Arial"/>
              </a:rPr>
              <a:t>No court costs are assessed to the motor carrier.</a:t>
            </a:r>
          </a:p>
          <a:p>
            <a:pPr>
              <a:buFont typeface="Arial,Sans-Serif"/>
              <a:buChar char="•"/>
            </a:pPr>
            <a:r>
              <a:rPr lang="en-US" sz="1800" dirty="0">
                <a:latin typeface="Montserrat"/>
                <a:cs typeface="Arial"/>
              </a:rPr>
              <a:t>At the option of the motor carrier, any citation may be disputed by video conference.</a:t>
            </a:r>
          </a:p>
          <a:p>
            <a:pPr>
              <a:buFont typeface="Arial"/>
              <a:buChar char="•"/>
            </a:pPr>
            <a:r>
              <a:rPr lang="en-US" sz="1800" dirty="0">
                <a:solidFill>
                  <a:srgbClr val="242424"/>
                </a:solidFill>
                <a:ea typeface="+mn-lt"/>
                <a:cs typeface="+mn-lt"/>
              </a:rPr>
              <a:t>Calendar year 2023</a:t>
            </a:r>
            <a:endParaRPr lang="en-US" sz="1800" dirty="0">
              <a:latin typeface="Montserrat"/>
              <a:cs typeface="Arial"/>
            </a:endParaRPr>
          </a:p>
          <a:p>
            <a:pPr marL="438785" lvl="1">
              <a:buFont typeface="Arial"/>
              <a:buChar char="•"/>
            </a:pPr>
            <a:r>
              <a:rPr lang="en-US" sz="1800" dirty="0">
                <a:solidFill>
                  <a:srgbClr val="242424"/>
                </a:solidFill>
                <a:ea typeface="+mn-lt"/>
                <a:cs typeface="+mn-lt"/>
              </a:rPr>
              <a:t>January – 5,110</a:t>
            </a:r>
            <a:endParaRPr lang="en-US" sz="1800" dirty="0"/>
          </a:p>
          <a:p>
            <a:pPr marL="438785" lvl="1">
              <a:buFont typeface="Arial"/>
              <a:buChar char="•"/>
            </a:pPr>
            <a:r>
              <a:rPr lang="en-US" sz="1800" dirty="0">
                <a:solidFill>
                  <a:srgbClr val="242424"/>
                </a:solidFill>
                <a:ea typeface="+mn-lt"/>
                <a:cs typeface="+mn-lt"/>
              </a:rPr>
              <a:t>February – 3,663</a:t>
            </a:r>
            <a:endParaRPr lang="en-US" sz="1800" dirty="0"/>
          </a:p>
          <a:p>
            <a:pPr marL="438785" lvl="1">
              <a:buFont typeface="Arial"/>
              <a:buChar char="•"/>
            </a:pPr>
            <a:r>
              <a:rPr lang="en-US" sz="1800" dirty="0">
                <a:solidFill>
                  <a:srgbClr val="242424"/>
                </a:solidFill>
                <a:ea typeface="+mn-lt"/>
                <a:cs typeface="+mn-lt"/>
              </a:rPr>
              <a:t>March – 5,440</a:t>
            </a:r>
            <a:endParaRPr lang="en-US" sz="1800"/>
          </a:p>
          <a:p>
            <a:pPr marL="438785" lvl="1">
              <a:buFont typeface="Arial"/>
              <a:buChar char="•"/>
            </a:pPr>
            <a:r>
              <a:rPr lang="en-US" sz="1800" dirty="0">
                <a:solidFill>
                  <a:srgbClr val="242424"/>
                </a:solidFill>
                <a:ea typeface="+mn-lt"/>
                <a:cs typeface="+mn-lt"/>
              </a:rPr>
              <a:t>April – 4,167</a:t>
            </a:r>
            <a:endParaRPr lang="en-US" sz="1800"/>
          </a:p>
          <a:p>
            <a:pPr marL="438785" lvl="1">
              <a:buFont typeface="Arial"/>
              <a:buChar char="•"/>
            </a:pPr>
            <a:r>
              <a:rPr lang="en-US" sz="1800" dirty="0">
                <a:solidFill>
                  <a:srgbClr val="242424"/>
                </a:solidFill>
                <a:ea typeface="+mn-lt"/>
                <a:cs typeface="+mn-lt"/>
              </a:rPr>
              <a:t>May – 4,619</a:t>
            </a:r>
            <a:endParaRPr lang="en-US" sz="1800"/>
          </a:p>
          <a:p>
            <a:pPr marL="438785" lvl="1">
              <a:buFont typeface="Arial"/>
              <a:buChar char="•"/>
            </a:pPr>
            <a:r>
              <a:rPr lang="en-US" sz="1800" dirty="0">
                <a:solidFill>
                  <a:srgbClr val="242424"/>
                </a:solidFill>
                <a:ea typeface="+mn-lt"/>
                <a:cs typeface="+mn-lt"/>
              </a:rPr>
              <a:t>June – 4,147</a:t>
            </a:r>
            <a:endParaRPr lang="en-US" sz="1800"/>
          </a:p>
          <a:p>
            <a:pPr marL="438785" lvl="1">
              <a:buFont typeface="Arial"/>
              <a:buChar char="•"/>
            </a:pPr>
            <a:r>
              <a:rPr lang="en-US" sz="1800" dirty="0">
                <a:solidFill>
                  <a:srgbClr val="242424"/>
                </a:solidFill>
                <a:ea typeface="+mn-lt"/>
                <a:cs typeface="+mn-lt"/>
              </a:rPr>
              <a:t>July – 3,792</a:t>
            </a:r>
            <a:endParaRPr lang="en-US" sz="1800" dirty="0"/>
          </a:p>
        </p:txBody>
      </p:sp>
    </p:spTree>
    <p:extLst>
      <p:ext uri="{BB962C8B-B14F-4D97-AF65-F5344CB8AC3E}">
        <p14:creationId xmlns:p14="http://schemas.microsoft.com/office/powerpoint/2010/main" val="1709135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F5B3DB-C565-0F9F-7AEA-3A7848B26CEA}"/>
              </a:ext>
            </a:extLst>
          </p:cNvPr>
          <p:cNvSpPr>
            <a:spLocks noGrp="1"/>
          </p:cNvSpPr>
          <p:nvPr>
            <p:ph type="title"/>
          </p:nvPr>
        </p:nvSpPr>
        <p:spPr>
          <a:xfrm>
            <a:off x="457199" y="1776973"/>
            <a:ext cx="6369114" cy="1370940"/>
          </a:xfrm>
        </p:spPr>
        <p:txBody>
          <a:bodyPr/>
          <a:lstStyle/>
          <a:p>
            <a:r>
              <a:rPr lang="en-US" dirty="0"/>
              <a:t>International Fuel Tax Agreement &amp;</a:t>
            </a:r>
            <a:br>
              <a:rPr lang="en-US" dirty="0"/>
            </a:br>
            <a:r>
              <a:rPr lang="en-US" dirty="0"/>
              <a:t>International Registration Plan</a:t>
            </a:r>
          </a:p>
        </p:txBody>
      </p:sp>
      <p:sp>
        <p:nvSpPr>
          <p:cNvPr id="6" name="Text Placeholder 5">
            <a:extLst>
              <a:ext uri="{FF2B5EF4-FFF2-40B4-BE49-F238E27FC236}">
                <a16:creationId xmlns:a16="http://schemas.microsoft.com/office/drawing/2014/main" id="{A03C21EF-3E8A-C9B0-3206-5D0CB930DE57}"/>
              </a:ext>
            </a:extLst>
          </p:cNvPr>
          <p:cNvSpPr>
            <a:spLocks noGrp="1"/>
          </p:cNvSpPr>
          <p:nvPr>
            <p:ph type="body" idx="1"/>
          </p:nvPr>
        </p:nvSpPr>
        <p:spPr>
          <a:xfrm>
            <a:off x="457199" y="4716379"/>
            <a:ext cx="5204012" cy="541337"/>
          </a:xfrm>
        </p:spPr>
        <p:txBody>
          <a:bodyPr/>
          <a:lstStyle/>
          <a:p>
            <a:r>
              <a:rPr lang="en-US" dirty="0"/>
              <a:t>Program Highlights</a:t>
            </a:r>
          </a:p>
        </p:txBody>
      </p:sp>
      <p:sp>
        <p:nvSpPr>
          <p:cNvPr id="4" name="Slide Number Placeholder 3">
            <a:extLst>
              <a:ext uri="{FF2B5EF4-FFF2-40B4-BE49-F238E27FC236}">
                <a16:creationId xmlns:a16="http://schemas.microsoft.com/office/drawing/2014/main" id="{3DB84327-D45F-C96E-786D-3C434429FF9C}"/>
              </a:ext>
            </a:extLst>
          </p:cNvPr>
          <p:cNvSpPr>
            <a:spLocks noGrp="1"/>
          </p:cNvSpPr>
          <p:nvPr>
            <p:ph type="sldNum" sz="quarter" idx="12"/>
          </p:nvPr>
        </p:nvSpPr>
        <p:spPr/>
        <p:txBody>
          <a:bodyPr/>
          <a:lstStyle/>
          <a:p>
            <a:fld id="{DB7DDC46-2E90-8640-BEFE-F54DCCD857ED}" type="slidenum">
              <a:rPr lang="en-US" dirty="0" smtClean="0"/>
              <a:pPr/>
              <a:t>36</a:t>
            </a:fld>
            <a:endParaRPr lang="en-US" dirty="0"/>
          </a:p>
        </p:txBody>
      </p:sp>
      <p:sp>
        <p:nvSpPr>
          <p:cNvPr id="3" name="TextBox 2">
            <a:extLst>
              <a:ext uri="{FF2B5EF4-FFF2-40B4-BE49-F238E27FC236}">
                <a16:creationId xmlns:a16="http://schemas.microsoft.com/office/drawing/2014/main" id="{C52D2C66-57D7-444C-8CC3-5B75F428FBD8}"/>
              </a:ext>
            </a:extLst>
          </p:cNvPr>
          <p:cNvSpPr txBox="1"/>
          <p:nvPr/>
        </p:nvSpPr>
        <p:spPr>
          <a:xfrm>
            <a:off x="194650" y="6330692"/>
            <a:ext cx="6097508" cy="246221"/>
          </a:xfrm>
          <a:prstGeom prst="rect">
            <a:avLst/>
          </a:prstGeom>
          <a:noFill/>
        </p:spPr>
        <p:txBody>
          <a:bodyPr wrap="square">
            <a:spAutoFit/>
          </a:bodyPr>
          <a:lstStyle/>
          <a:p>
            <a:r>
              <a:rPr lang="en-US" sz="1000" dirty="0">
                <a:solidFill>
                  <a:schemeClr val="bg1"/>
                </a:solidFill>
              </a:rPr>
              <a:t>Oklahoma Corporation Commission | Transportation Division</a:t>
            </a:r>
          </a:p>
        </p:txBody>
      </p:sp>
    </p:spTree>
    <p:extLst>
      <p:ext uri="{BB962C8B-B14F-4D97-AF65-F5344CB8AC3E}">
        <p14:creationId xmlns:p14="http://schemas.microsoft.com/office/powerpoint/2010/main" val="1553251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2200" dirty="0">
                <a:solidFill>
                  <a:schemeClr val="bg1"/>
                </a:solidFill>
                <a:ea typeface="+mj-lt"/>
                <a:cs typeface="+mj-lt"/>
              </a:rPr>
              <a:t>International Fuel Tax Agreement (IFTA)</a:t>
            </a:r>
            <a:br>
              <a:rPr lang="en-US" sz="2200" dirty="0">
                <a:solidFill>
                  <a:schemeClr val="bg1"/>
                </a:solidFill>
                <a:ea typeface="+mj-lt"/>
                <a:cs typeface="+mj-lt"/>
              </a:rPr>
            </a:br>
            <a:r>
              <a:rPr lang="en-US" sz="2200" dirty="0">
                <a:solidFill>
                  <a:schemeClr val="bg1"/>
                </a:solidFill>
                <a:ea typeface="+mj-lt"/>
                <a:cs typeface="+mj-lt"/>
              </a:rPr>
              <a:t>International Registration Plan (IRP), Generally</a:t>
            </a:r>
            <a:endParaRPr lang="en-US" sz="2200" b="0" dirty="0">
              <a:solidFill>
                <a:schemeClr val="bg1"/>
              </a:solidFill>
              <a:ea typeface="+mj-lt"/>
              <a:cs typeface="+mj-lt"/>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37</a:t>
            </a:fld>
            <a:endParaRPr lang="en-US"/>
          </a:p>
        </p:txBody>
      </p:sp>
      <p:sp>
        <p:nvSpPr>
          <p:cNvPr id="10" name="Content Placeholder 2">
            <a:extLst>
              <a:ext uri="{FF2B5EF4-FFF2-40B4-BE49-F238E27FC236}">
                <a16:creationId xmlns:a16="http://schemas.microsoft.com/office/drawing/2014/main" id="{0802ABED-7316-34A2-3145-D0BDD24766B0}"/>
              </a:ext>
            </a:extLst>
          </p:cNvPr>
          <p:cNvSpPr>
            <a:spLocks noGrp="1"/>
          </p:cNvSpPr>
          <p:nvPr>
            <p:ph idx="1"/>
          </p:nvPr>
        </p:nvSpPr>
        <p:spPr>
          <a:xfrm>
            <a:off x="457199" y="1506847"/>
            <a:ext cx="5885067" cy="5069163"/>
          </a:xfrm>
        </p:spPr>
        <p:txBody>
          <a:bodyPr vert="horz" lIns="0" tIns="45720" rIns="91440" bIns="45720" rtlCol="0" anchor="t">
            <a:noAutofit/>
          </a:bodyPr>
          <a:lstStyle/>
          <a:p>
            <a:pPr>
              <a:buFont typeface="Arial"/>
              <a:buChar char="•"/>
            </a:pPr>
            <a:r>
              <a:rPr lang="en-US" sz="1400" dirty="0">
                <a:latin typeface="Montserrat"/>
                <a:cs typeface="Arial"/>
              </a:rPr>
              <a:t>International/interstate compacts that apportion fuel taxes and registration fees based on motor carrier fuel consumption and miles traveled in each of the member jurisdictions. </a:t>
            </a:r>
          </a:p>
          <a:p>
            <a:pPr>
              <a:buFont typeface="Arial"/>
              <a:buChar char="•"/>
            </a:pPr>
            <a:r>
              <a:rPr lang="en-US" sz="1400" dirty="0">
                <a:latin typeface="Montserrat"/>
                <a:cs typeface="Arial"/>
              </a:rPr>
              <a:t>The Federal “Intermodal Surface Transportation Efficiency Act” (ISTEA) required that, by 1996, the 48 contiguous states must establish a uniform approach to vehicle registration and motor fuel taxes.* </a:t>
            </a:r>
          </a:p>
          <a:p>
            <a:pPr>
              <a:buFont typeface="Arial"/>
            </a:pPr>
            <a:r>
              <a:rPr lang="en-US" sz="1400" dirty="0">
                <a:latin typeface="Montserrat"/>
                <a:cs typeface="Arial"/>
              </a:rPr>
              <a:t>The compacts establish the “base jurisdiction” concept which allows motor carriers to pick one jurisdiction to report all their fuel tax returns and registration fees to, rather than being required to report to all jurisdictions they travel through.</a:t>
            </a:r>
          </a:p>
          <a:p>
            <a:pPr>
              <a:buFont typeface="Arial"/>
            </a:pPr>
            <a:r>
              <a:rPr lang="en-US" sz="1400" dirty="0">
                <a:latin typeface="Montserrat"/>
                <a:cs typeface="Arial"/>
              </a:rPr>
              <a:t>In 2022, each compact clearinghouse processed, in total:</a:t>
            </a:r>
          </a:p>
          <a:p>
            <a:pPr marL="724535" lvl="1" indent="-285750">
              <a:buFont typeface="Arial"/>
            </a:pPr>
            <a:r>
              <a:rPr lang="en-US" sz="1400" dirty="0">
                <a:latin typeface="Montserrat"/>
                <a:cs typeface="Arial"/>
              </a:rPr>
              <a:t>IFTA: $657 million dollars in fuel taxes.</a:t>
            </a:r>
          </a:p>
          <a:p>
            <a:pPr marL="724535" lvl="1" indent="-285750">
              <a:buFont typeface="Arial"/>
            </a:pPr>
            <a:r>
              <a:rPr lang="en-US" sz="1400" dirty="0">
                <a:latin typeface="Montserrat"/>
                <a:cs typeface="Arial"/>
              </a:rPr>
              <a:t>IRP: $1.3 billion dollars in registration fees. </a:t>
            </a:r>
          </a:p>
          <a:p>
            <a:pPr>
              <a:buFont typeface="Arial"/>
            </a:pPr>
            <a:r>
              <a:rPr lang="en-US" sz="1400" dirty="0">
                <a:latin typeface="Montserrat"/>
                <a:cs typeface="Arial"/>
              </a:rPr>
              <a:t>In 2022, Oklahoma processed (sent/received) through clearinghouses:</a:t>
            </a:r>
          </a:p>
          <a:p>
            <a:pPr marL="724535" lvl="1" indent="-285750">
              <a:buFont typeface="Arial"/>
            </a:pPr>
            <a:r>
              <a:rPr lang="en-US" sz="1400" dirty="0">
                <a:latin typeface="Montserrat"/>
                <a:cs typeface="Arial"/>
              </a:rPr>
              <a:t>$45 million dollars in fuel taxes.</a:t>
            </a:r>
          </a:p>
          <a:p>
            <a:pPr marL="724535" lvl="1" indent="-285750">
              <a:buFont typeface="Arial"/>
            </a:pPr>
            <a:r>
              <a:rPr lang="en-US" sz="1400" dirty="0">
                <a:latin typeface="Montserrat"/>
                <a:cs typeface="Arial"/>
              </a:rPr>
              <a:t>$174 Million dollars in registration fees.</a:t>
            </a:r>
          </a:p>
        </p:txBody>
      </p:sp>
      <p:pic>
        <p:nvPicPr>
          <p:cNvPr id="4" name="Picture 2" descr="C:\Users\Mark Willingham\Desktop\ifta-jurisdictions-map1.png">
            <a:extLst>
              <a:ext uri="{FF2B5EF4-FFF2-40B4-BE49-F238E27FC236}">
                <a16:creationId xmlns:a16="http://schemas.microsoft.com/office/drawing/2014/main" id="{F4513565-B147-D5CD-1C4C-5DDCF52973FE}"/>
              </a:ext>
            </a:extLst>
          </p:cNvPr>
          <p:cNvPicPr>
            <a:picLocks noChangeAspect="1" noChangeArrowheads="1"/>
          </p:cNvPicPr>
          <p:nvPr/>
        </p:nvPicPr>
        <p:blipFill>
          <a:blip r:embed="rId3"/>
          <a:srcRect/>
          <a:stretch>
            <a:fillRect/>
          </a:stretch>
        </p:blipFill>
        <p:spPr bwMode="auto">
          <a:xfrm>
            <a:off x="6408746" y="1504172"/>
            <a:ext cx="4879377" cy="4751578"/>
          </a:xfrm>
          <a:prstGeom prst="rect">
            <a:avLst/>
          </a:prstGeom>
          <a:noFill/>
        </p:spPr>
      </p:pic>
      <p:sp>
        <p:nvSpPr>
          <p:cNvPr id="8" name="TextBox 7">
            <a:extLst>
              <a:ext uri="{FF2B5EF4-FFF2-40B4-BE49-F238E27FC236}">
                <a16:creationId xmlns:a16="http://schemas.microsoft.com/office/drawing/2014/main" id="{805B6C6E-06C0-53DD-615C-0821CFD030BC}"/>
              </a:ext>
            </a:extLst>
          </p:cNvPr>
          <p:cNvSpPr txBox="1"/>
          <p:nvPr/>
        </p:nvSpPr>
        <p:spPr>
          <a:xfrm>
            <a:off x="5112327" y="6477744"/>
            <a:ext cx="5718232" cy="261610"/>
          </a:xfrm>
          <a:prstGeom prst="rect">
            <a:avLst/>
          </a:prstGeom>
          <a:noFill/>
        </p:spPr>
        <p:txBody>
          <a:bodyPr wrap="none" rtlCol="0">
            <a:spAutoFit/>
          </a:bodyPr>
          <a:lstStyle/>
          <a:p>
            <a:r>
              <a:rPr lang="en-US" sz="1100" dirty="0"/>
              <a:t>* The Intermodal Surface Transportation Efficiency Act, Title 49 </a:t>
            </a:r>
            <a:r>
              <a:rPr lang="en-US" sz="1100" dirty="0" err="1"/>
              <a:t>U.S.C.</a:t>
            </a:r>
            <a:r>
              <a:rPr lang="en-US" sz="1100" dirty="0"/>
              <a:t> §§ 31701-31707. </a:t>
            </a:r>
          </a:p>
        </p:txBody>
      </p:sp>
    </p:spTree>
    <p:extLst>
      <p:ext uri="{BB962C8B-B14F-4D97-AF65-F5344CB8AC3E}">
        <p14:creationId xmlns:p14="http://schemas.microsoft.com/office/powerpoint/2010/main" val="3058511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Mark Willingham\Desktop\IRP-IFTA_Page_1.jpg"/>
          <p:cNvPicPr>
            <a:picLocks noChangeAspect="1" noChangeArrowheads="1"/>
          </p:cNvPicPr>
          <p:nvPr/>
        </p:nvPicPr>
        <p:blipFill>
          <a:blip r:embed="rId3"/>
          <a:srcRect/>
          <a:stretch>
            <a:fillRect/>
          </a:stretch>
        </p:blipFill>
        <p:spPr bwMode="auto">
          <a:xfrm>
            <a:off x="0" y="773206"/>
            <a:ext cx="12192000" cy="6084794"/>
          </a:xfrm>
          <a:prstGeom prst="rect">
            <a:avLst/>
          </a:prstGeom>
          <a:noFill/>
        </p:spPr>
      </p:pic>
      <p:sp>
        <p:nvSpPr>
          <p:cNvPr id="7" name="Title 6"/>
          <p:cNvSpPr>
            <a:spLocks noGrp="1"/>
          </p:cNvSpPr>
          <p:nvPr>
            <p:ph type="title"/>
          </p:nvPr>
        </p:nvSpPr>
        <p:spPr>
          <a:xfrm>
            <a:off x="215153" y="154641"/>
            <a:ext cx="11394140" cy="837374"/>
          </a:xfrm>
        </p:spPr>
        <p:txBody>
          <a:bodyPr/>
          <a:lstStyle/>
          <a:p>
            <a:r>
              <a:rPr lang="en-US" dirty="0" err="1"/>
              <a:t>IFTA</a:t>
            </a:r>
            <a:r>
              <a:rPr lang="en-US" dirty="0"/>
              <a:t>/</a:t>
            </a:r>
            <a:r>
              <a:rPr lang="en-US" dirty="0" err="1"/>
              <a:t>IRP</a:t>
            </a:r>
            <a:r>
              <a:rPr lang="en-US" dirty="0"/>
              <a:t> Organizational Chart</a:t>
            </a:r>
          </a:p>
        </p:txBody>
      </p:sp>
      <p:sp>
        <p:nvSpPr>
          <p:cNvPr id="14" name="Slide Number Placeholder 13"/>
          <p:cNvSpPr>
            <a:spLocks noGrp="1"/>
          </p:cNvSpPr>
          <p:nvPr>
            <p:ph type="sldNum" sz="quarter" idx="12"/>
          </p:nvPr>
        </p:nvSpPr>
        <p:spPr/>
        <p:txBody>
          <a:bodyPr/>
          <a:lstStyle/>
          <a:p>
            <a:fld id="{DB7DDC46-2E90-8640-BEFE-F54DCCD857ED}" type="slidenum">
              <a:rPr lang="en-US" smtClean="0"/>
              <a:pPr/>
              <a:t>38</a:t>
            </a:fld>
            <a:endParaRPr lang="en-US"/>
          </a:p>
        </p:txBody>
      </p:sp>
    </p:spTree>
    <p:extLst>
      <p:ext uri="{BB962C8B-B14F-4D97-AF65-F5344CB8AC3E}">
        <p14:creationId xmlns:p14="http://schemas.microsoft.com/office/powerpoint/2010/main" val="1211716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Mark Willingham\Desktop\IRP-IFTA_Page_2.jpg">
            <a:extLst>
              <a:ext uri="{FF2B5EF4-FFF2-40B4-BE49-F238E27FC236}">
                <a16:creationId xmlns:a16="http://schemas.microsoft.com/office/drawing/2014/main" id="{57660151-A987-2626-293D-C5FC928D6990}"/>
              </a:ext>
            </a:extLst>
          </p:cNvPr>
          <p:cNvPicPr>
            <a:picLocks noChangeAspect="1" noChangeArrowheads="1"/>
          </p:cNvPicPr>
          <p:nvPr/>
        </p:nvPicPr>
        <p:blipFill>
          <a:blip r:embed="rId3"/>
          <a:srcRect/>
          <a:stretch>
            <a:fillRect/>
          </a:stretch>
        </p:blipFill>
        <p:spPr bwMode="auto">
          <a:xfrm>
            <a:off x="1120913" y="487502"/>
            <a:ext cx="10866784" cy="6282151"/>
          </a:xfrm>
          <a:prstGeom prst="rect">
            <a:avLst/>
          </a:prstGeom>
          <a:noFill/>
        </p:spPr>
      </p:pic>
      <p:sp>
        <p:nvSpPr>
          <p:cNvPr id="7" name="Title 6"/>
          <p:cNvSpPr>
            <a:spLocks noGrp="1"/>
          </p:cNvSpPr>
          <p:nvPr>
            <p:ph type="title"/>
          </p:nvPr>
        </p:nvSpPr>
        <p:spPr>
          <a:xfrm>
            <a:off x="215153" y="154641"/>
            <a:ext cx="11394140" cy="837374"/>
          </a:xfrm>
        </p:spPr>
        <p:txBody>
          <a:bodyPr/>
          <a:lstStyle/>
          <a:p>
            <a:r>
              <a:rPr lang="en-US" dirty="0"/>
              <a:t>IFTA/IRP Organizational Chart Cont.</a:t>
            </a:r>
          </a:p>
        </p:txBody>
      </p:sp>
      <p:sp>
        <p:nvSpPr>
          <p:cNvPr id="14" name="Slide Number Placeholder 13"/>
          <p:cNvSpPr>
            <a:spLocks noGrp="1"/>
          </p:cNvSpPr>
          <p:nvPr>
            <p:ph type="sldNum" sz="quarter" idx="12"/>
          </p:nvPr>
        </p:nvSpPr>
        <p:spPr/>
        <p:txBody>
          <a:bodyPr/>
          <a:lstStyle/>
          <a:p>
            <a:fld id="{DB7DDC46-2E90-8640-BEFE-F54DCCD857ED}" type="slidenum">
              <a:rPr lang="en-US" smtClean="0"/>
              <a:pPr/>
              <a:t>39</a:t>
            </a:fld>
            <a:endParaRPr lang="en-US"/>
          </a:p>
        </p:txBody>
      </p:sp>
    </p:spTree>
    <p:extLst>
      <p:ext uri="{BB962C8B-B14F-4D97-AF65-F5344CB8AC3E}">
        <p14:creationId xmlns:p14="http://schemas.microsoft.com/office/powerpoint/2010/main" val="3491192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spcBef>
                <a:spcPts val="0"/>
              </a:spcBef>
            </a:pPr>
            <a:r>
              <a:rPr lang="en-US" sz="2400" dirty="0">
                <a:solidFill>
                  <a:schemeClr val="bg1"/>
                </a:solidFill>
                <a:ea typeface="+mj-lt"/>
                <a:cs typeface="+mj-lt"/>
              </a:rPr>
              <a:t>Transportation Division Full Time Employees</a:t>
            </a:r>
          </a:p>
          <a:p>
            <a:pPr>
              <a:spcBef>
                <a:spcPts val="0"/>
              </a:spcBef>
            </a:pPr>
            <a:r>
              <a:rPr lang="en-US" sz="2400" dirty="0">
                <a:solidFill>
                  <a:schemeClr val="bg1"/>
                </a:solidFill>
                <a:ea typeface="+mj-lt"/>
                <a:cs typeface="+mj-lt"/>
              </a:rPr>
              <a:t>as of September 20, 2023</a:t>
            </a:r>
          </a:p>
        </p:txBody>
      </p:sp>
      <p:sp>
        <p:nvSpPr>
          <p:cNvPr id="6" name="Slide Number Placeholder 5"/>
          <p:cNvSpPr>
            <a:spLocks noGrp="1"/>
          </p:cNvSpPr>
          <p:nvPr>
            <p:ph type="sldNum" sz="quarter" idx="12"/>
          </p:nvPr>
        </p:nvSpPr>
        <p:spPr/>
        <p:txBody>
          <a:bodyPr/>
          <a:lstStyle/>
          <a:p>
            <a:fld id="{B27DD841-9DFC-4EEC-9042-92AAF1BEA818}" type="slidenum">
              <a:rPr lang="en-US" smtClean="0"/>
              <a:pPr/>
              <a:t>4</a:t>
            </a:fld>
            <a:endParaRPr lang="en-US"/>
          </a:p>
        </p:txBody>
      </p:sp>
      <p:sp>
        <p:nvSpPr>
          <p:cNvPr id="10" name="Content Placeholder 2">
            <a:extLst>
              <a:ext uri="{FF2B5EF4-FFF2-40B4-BE49-F238E27FC236}">
                <a16:creationId xmlns:a16="http://schemas.microsoft.com/office/drawing/2014/main" id="{0802ABED-7316-34A2-3145-D0BDD24766B0}"/>
              </a:ext>
            </a:extLst>
          </p:cNvPr>
          <p:cNvSpPr>
            <a:spLocks noGrp="1"/>
          </p:cNvSpPr>
          <p:nvPr>
            <p:ph idx="1"/>
          </p:nvPr>
        </p:nvSpPr>
        <p:spPr>
          <a:xfrm>
            <a:off x="457199" y="1838151"/>
            <a:ext cx="10163625" cy="4351338"/>
          </a:xfrm>
        </p:spPr>
        <p:txBody>
          <a:bodyPr/>
          <a:lstStyle/>
          <a:p>
            <a:pPr>
              <a:buNone/>
            </a:pPr>
            <a:r>
              <a:rPr lang="en-US" sz="1600" dirty="0"/>
              <a:t>				Actual:		Total with vacancies:</a:t>
            </a:r>
          </a:p>
          <a:p>
            <a:r>
              <a:rPr lang="en-US" sz="1600" dirty="0"/>
              <a:t>Field Enforcement: 	131		165</a:t>
            </a:r>
          </a:p>
          <a:p>
            <a:r>
              <a:rPr lang="en-US" sz="1600" dirty="0"/>
              <a:t>Enforcement Support:	8 		9	</a:t>
            </a:r>
          </a:p>
          <a:p>
            <a:r>
              <a:rPr lang="en-US" sz="1600" dirty="0"/>
              <a:t>IFTA/IRP:		28		30</a:t>
            </a:r>
          </a:p>
          <a:p>
            <a:r>
              <a:rPr lang="en-US" sz="1600" dirty="0"/>
              <a:t>Wrecker:		3		3</a:t>
            </a:r>
          </a:p>
          <a:p>
            <a:r>
              <a:rPr lang="en-US" sz="1600" dirty="0"/>
              <a:t>Railroad:		1		1</a:t>
            </a:r>
          </a:p>
          <a:p>
            <a:r>
              <a:rPr lang="en-US" sz="1600" dirty="0"/>
              <a:t>Administration:		8		8</a:t>
            </a:r>
          </a:p>
          <a:p>
            <a:r>
              <a:rPr lang="en-US" sz="1600" dirty="0"/>
              <a:t>Requirements:		5		5</a:t>
            </a:r>
          </a:p>
          <a:p>
            <a:r>
              <a:rPr lang="en-US" sz="1600" dirty="0"/>
              <a:t>Pipeline Safety:		22		27</a:t>
            </a:r>
          </a:p>
          <a:p>
            <a:endParaRPr lang="en-US" sz="1600" dirty="0"/>
          </a:p>
          <a:p>
            <a:r>
              <a:rPr lang="en-US" sz="1600" dirty="0"/>
              <a:t>Total:			206		248</a:t>
            </a:r>
          </a:p>
        </p:txBody>
      </p:sp>
    </p:spTree>
    <p:extLst>
      <p:ext uri="{BB962C8B-B14F-4D97-AF65-F5344CB8AC3E}">
        <p14:creationId xmlns:p14="http://schemas.microsoft.com/office/powerpoint/2010/main" val="3349825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51652"/>
            <a:ext cx="11394141" cy="550244"/>
          </a:xfrm>
        </p:spPr>
        <p:txBody>
          <a:bodyPr>
            <a:noAutofit/>
          </a:bodyPr>
          <a:lstStyle/>
          <a:p>
            <a:r>
              <a:rPr lang="en-US" sz="3200" dirty="0">
                <a:solidFill>
                  <a:schemeClr val="bg1"/>
                </a:solidFill>
                <a:ea typeface="+mj-lt"/>
                <a:cs typeface="+mj-lt"/>
              </a:rPr>
              <a:t>IFTA/IRP at the Corporation Commission</a:t>
            </a:r>
            <a:endParaRPr lang="en-US" sz="3200" b="0" dirty="0">
              <a:solidFill>
                <a:schemeClr val="bg1"/>
              </a:solidFill>
              <a:ea typeface="+mj-lt"/>
              <a:cs typeface="+mj-lt"/>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40</a:t>
            </a:fld>
            <a:endParaRPr lang="en-US"/>
          </a:p>
        </p:txBody>
      </p:sp>
      <p:sp>
        <p:nvSpPr>
          <p:cNvPr id="10" name="Content Placeholder 2">
            <a:extLst>
              <a:ext uri="{FF2B5EF4-FFF2-40B4-BE49-F238E27FC236}">
                <a16:creationId xmlns:a16="http://schemas.microsoft.com/office/drawing/2014/main" id="{0802ABED-7316-34A2-3145-D0BDD24766B0}"/>
              </a:ext>
            </a:extLst>
          </p:cNvPr>
          <p:cNvSpPr>
            <a:spLocks noGrp="1"/>
          </p:cNvSpPr>
          <p:nvPr>
            <p:ph idx="1"/>
          </p:nvPr>
        </p:nvSpPr>
        <p:spPr>
          <a:xfrm>
            <a:off x="457199" y="1506847"/>
            <a:ext cx="5885067" cy="5069163"/>
          </a:xfrm>
        </p:spPr>
        <p:txBody>
          <a:bodyPr vert="horz" lIns="0" tIns="45720" rIns="91440" bIns="45720" rtlCol="0" anchor="t">
            <a:noAutofit/>
          </a:bodyPr>
          <a:lstStyle/>
          <a:p>
            <a:pPr>
              <a:buFont typeface="Arial"/>
              <a:buChar char="•"/>
            </a:pPr>
            <a:r>
              <a:rPr lang="en-US" sz="1600" dirty="0">
                <a:latin typeface="Montserrat"/>
                <a:cs typeface="Arial"/>
              </a:rPr>
              <a:t>OCC is required to:</a:t>
            </a:r>
          </a:p>
          <a:p>
            <a:pPr marL="438785" lvl="1">
              <a:buFont typeface="Arial"/>
              <a:buChar char="•"/>
            </a:pPr>
            <a:r>
              <a:rPr lang="en-US" sz="1600" dirty="0">
                <a:latin typeface="Montserrat"/>
                <a:cs typeface="Arial"/>
              </a:rPr>
              <a:t>Submit timely payments to the other member jurisdictions on a monthly basis.</a:t>
            </a:r>
          </a:p>
          <a:p>
            <a:pPr marL="438785" lvl="1">
              <a:buFont typeface="Arial"/>
            </a:pPr>
            <a:r>
              <a:rPr lang="en-US" sz="1600" dirty="0">
                <a:latin typeface="Montserrat"/>
                <a:cs typeface="Arial"/>
              </a:rPr>
              <a:t>Audit Oklahoma’s motor carriers in conformity to the compact's requirements (set number of audits, qualitative audits based on fleet types, etc.).</a:t>
            </a:r>
          </a:p>
          <a:p>
            <a:pPr marL="438785" lvl="1">
              <a:buFont typeface="Arial"/>
            </a:pPr>
            <a:r>
              <a:rPr lang="en-US" sz="1600" dirty="0">
                <a:latin typeface="Montserrat"/>
                <a:cs typeface="Arial"/>
              </a:rPr>
              <a:t>Update tax rates quarterly.</a:t>
            </a:r>
          </a:p>
          <a:p>
            <a:pPr marL="438785" lvl="1">
              <a:buFont typeface="Arial"/>
            </a:pPr>
            <a:r>
              <a:rPr lang="en-US" sz="1600" dirty="0">
                <a:latin typeface="Montserrat"/>
                <a:cs typeface="Arial"/>
              </a:rPr>
              <a:t>Submit to regular Program Compliance Reviews (audits) of compact administration every five years for each program. </a:t>
            </a:r>
          </a:p>
          <a:p>
            <a:pPr marL="438785" lvl="1">
              <a:buFont typeface="Arial"/>
            </a:pPr>
            <a:r>
              <a:rPr lang="en-US" sz="1600" dirty="0">
                <a:latin typeface="Montserrat"/>
                <a:cs typeface="Arial"/>
              </a:rPr>
              <a:t>Abide by all compact governing documents and rules. </a:t>
            </a:r>
          </a:p>
          <a:p>
            <a:pPr marL="438785" lvl="1">
              <a:buFont typeface="Arial"/>
            </a:pPr>
            <a:r>
              <a:rPr lang="en-US" sz="1600" dirty="0">
                <a:latin typeface="Montserrat"/>
                <a:cs typeface="Arial"/>
              </a:rPr>
              <a:t>Track and issue IFTA license/decals and IRP license plates/cab cards for each interstate commercial motor vehicle registered in Oklahoma. </a:t>
            </a:r>
          </a:p>
          <a:p>
            <a:pPr marL="438785" lvl="1">
              <a:buFont typeface="Arial"/>
            </a:pPr>
            <a:r>
              <a:rPr lang="en-US" sz="1600" dirty="0">
                <a:latin typeface="Montserrat"/>
                <a:cs typeface="Arial"/>
              </a:rPr>
              <a:t>Pay membership dues to both IFTA and IRP. </a:t>
            </a:r>
          </a:p>
          <a:p>
            <a:pPr marL="438785" lvl="1">
              <a:buFont typeface="Arial"/>
            </a:pPr>
            <a:r>
              <a:rPr lang="en-US" sz="1600" dirty="0">
                <a:latin typeface="Montserrat"/>
                <a:cs typeface="Arial"/>
              </a:rPr>
              <a:t>Submit annual reports.</a:t>
            </a:r>
          </a:p>
        </p:txBody>
      </p:sp>
      <p:pic>
        <p:nvPicPr>
          <p:cNvPr id="11" name="Picture 4" descr="C:\Users\Mark Willingham\Desktop\Task Force Presentation Material\Tesla Semi.png">
            <a:extLst>
              <a:ext uri="{FF2B5EF4-FFF2-40B4-BE49-F238E27FC236}">
                <a16:creationId xmlns:a16="http://schemas.microsoft.com/office/drawing/2014/main" id="{2C822096-4498-5559-DB80-3DE1C7B751F5}"/>
              </a:ext>
            </a:extLst>
          </p:cNvPr>
          <p:cNvPicPr>
            <a:picLocks noChangeAspect="1" noChangeArrowheads="1"/>
          </p:cNvPicPr>
          <p:nvPr/>
        </p:nvPicPr>
        <p:blipFill>
          <a:blip r:embed="rId3"/>
          <a:srcRect/>
          <a:stretch>
            <a:fillRect/>
          </a:stretch>
        </p:blipFill>
        <p:spPr bwMode="auto">
          <a:xfrm>
            <a:off x="6249726" y="1506847"/>
            <a:ext cx="5277601" cy="5152902"/>
          </a:xfrm>
          <a:prstGeom prst="rect">
            <a:avLst/>
          </a:prstGeom>
          <a:noFill/>
        </p:spPr>
      </p:pic>
    </p:spTree>
    <p:extLst>
      <p:ext uri="{BB962C8B-B14F-4D97-AF65-F5344CB8AC3E}">
        <p14:creationId xmlns:p14="http://schemas.microsoft.com/office/powerpoint/2010/main" val="957097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80C800-87ED-BC59-2968-12B8D303223D}"/>
              </a:ext>
            </a:extLst>
          </p:cNvPr>
          <p:cNvSpPr>
            <a:spLocks noGrp="1"/>
          </p:cNvSpPr>
          <p:nvPr>
            <p:ph type="title"/>
          </p:nvPr>
        </p:nvSpPr>
        <p:spPr>
          <a:xfrm>
            <a:off x="457198" y="546130"/>
            <a:ext cx="11394140" cy="564303"/>
          </a:xfrm>
        </p:spPr>
        <p:txBody>
          <a:bodyPr/>
          <a:lstStyle/>
          <a:p>
            <a:r>
              <a:rPr lang="en-US" sz="3200" dirty="0">
                <a:solidFill>
                  <a:schemeClr val="bg1"/>
                </a:solidFill>
              </a:rPr>
              <a:t>International Registration Plan (IRP)</a:t>
            </a:r>
          </a:p>
        </p:txBody>
      </p:sp>
      <p:sp>
        <p:nvSpPr>
          <p:cNvPr id="3" name="Content Placeholder 2">
            <a:extLst>
              <a:ext uri="{FF2B5EF4-FFF2-40B4-BE49-F238E27FC236}">
                <a16:creationId xmlns:a16="http://schemas.microsoft.com/office/drawing/2014/main" id="{5200530D-D4C8-AEAC-6D4F-862EC6FB5063}"/>
              </a:ext>
            </a:extLst>
          </p:cNvPr>
          <p:cNvSpPr>
            <a:spLocks noGrp="1"/>
          </p:cNvSpPr>
          <p:nvPr>
            <p:ph idx="1"/>
          </p:nvPr>
        </p:nvSpPr>
        <p:spPr>
          <a:xfrm>
            <a:off x="457199" y="1553792"/>
            <a:ext cx="10853012" cy="4915760"/>
          </a:xfrm>
        </p:spPr>
        <p:txBody>
          <a:bodyPr vert="horz" lIns="0" tIns="45720" rIns="91440" bIns="45720" rtlCol="0" anchor="t">
            <a:noAutofit/>
          </a:bodyPr>
          <a:lstStyle/>
          <a:p>
            <a:pPr marL="0" indent="0">
              <a:spcBef>
                <a:spcPts val="0"/>
              </a:spcBef>
              <a:buNone/>
            </a:pPr>
            <a:r>
              <a:rPr lang="en-US" sz="1800" b="1" dirty="0">
                <a:solidFill>
                  <a:schemeClr val="accent6"/>
                </a:solidFill>
              </a:rPr>
              <a:t>Commission obligations in administering the IRP:</a:t>
            </a:r>
            <a:endParaRPr lang="en-US" sz="1800" dirty="0"/>
          </a:p>
          <a:p>
            <a:r>
              <a:rPr lang="en-US" sz="1600" dirty="0"/>
              <a:t>Payment to other jurisdictions: CMV registration fees are apportioned based on distance traveled in each jurisdiction, which is applied to each jurisdiction’s fee schedule based on each vehicles’ weight. Those apportioned fees are filed through the IRP clearinghouse, netted (owed vs. received fees) and settled every month. The cycle then starts over for the next month. </a:t>
            </a:r>
          </a:p>
          <a:p>
            <a:r>
              <a:rPr lang="en-US" sz="1600" dirty="0"/>
              <a:t>Number of audits: OCC is required to audit 3% of Oklahoma registered interstate motor carriers annually, based on renewed fleet registrations. </a:t>
            </a:r>
          </a:p>
          <a:p>
            <a:r>
              <a:rPr lang="en-US" sz="1600" dirty="0"/>
              <a:t>Qualitative audits: An IRP auditor is required to evaluate a motor carrier’s distance accounting system to determine if the system can be relied upon. Based on the study and evaluation of internal controls, the auditor needs to determine the nature and extent of procedures necessary to test the system or controls, conduct those tests, and decides if the proper registration fees have been paid. </a:t>
            </a:r>
          </a:p>
          <a:p>
            <a:r>
              <a:rPr lang="en-US" sz="1600" dirty="0"/>
              <a:t>OCC is required to sell 72-hour trip permits which are intended for motor carriers who infrequently perform interstate moves. Trip permits must be purchased in every state the motor carrier passes through. A trip permit is purchased </a:t>
            </a:r>
            <a:r>
              <a:rPr lang="en-US" sz="1600" u="sng" dirty="0"/>
              <a:t>in place</a:t>
            </a:r>
            <a:r>
              <a:rPr lang="en-US" sz="1600" dirty="0"/>
              <a:t> of IRP registration. </a:t>
            </a:r>
          </a:p>
          <a:p>
            <a:r>
              <a:rPr lang="en-US" sz="1600" dirty="0"/>
              <a:t>Oklahoma IRP Fleets registered in FY23:			4,445 Fleets.</a:t>
            </a:r>
          </a:p>
          <a:p>
            <a:r>
              <a:rPr lang="en-US" sz="1600" dirty="0"/>
              <a:t>Number of Oklahoma IRP Registered Vehicles in FY23:	131,346 power units.</a:t>
            </a:r>
          </a:p>
          <a:p>
            <a:r>
              <a:rPr lang="en-US" sz="1600" dirty="0"/>
              <a:t>Number of IRP audits required annually:			105 motor carrier audits.</a:t>
            </a:r>
          </a:p>
          <a:p>
            <a:pPr>
              <a:spcBef>
                <a:spcPts val="0"/>
              </a:spcBef>
              <a:spcAft>
                <a:spcPts val="600"/>
              </a:spcAft>
            </a:pPr>
            <a:endParaRPr lang="en-US" dirty="0"/>
          </a:p>
          <a:p>
            <a:pPr>
              <a:spcBef>
                <a:spcPts val="0"/>
              </a:spcBef>
              <a:spcAft>
                <a:spcPts val="1800"/>
              </a:spcAft>
            </a:pPr>
            <a:endParaRPr lang="en-US" dirty="0"/>
          </a:p>
          <a:p>
            <a:pPr>
              <a:spcBef>
                <a:spcPts val="0"/>
              </a:spcBef>
              <a:spcAft>
                <a:spcPts val="1800"/>
              </a:spcAft>
            </a:pPr>
            <a:endParaRPr lang="en-US" dirty="0"/>
          </a:p>
        </p:txBody>
      </p:sp>
      <p:sp>
        <p:nvSpPr>
          <p:cNvPr id="4" name="Slide Number Placeholder 3">
            <a:extLst>
              <a:ext uri="{FF2B5EF4-FFF2-40B4-BE49-F238E27FC236}">
                <a16:creationId xmlns:a16="http://schemas.microsoft.com/office/drawing/2014/main" id="{8911EA0B-0DA1-64F7-9C58-CCCC04C04180}"/>
              </a:ext>
            </a:extLst>
          </p:cNvPr>
          <p:cNvSpPr>
            <a:spLocks noGrp="1"/>
          </p:cNvSpPr>
          <p:nvPr>
            <p:ph type="sldNum" sz="quarter" idx="12"/>
          </p:nvPr>
        </p:nvSpPr>
        <p:spPr/>
        <p:txBody>
          <a:bodyPr/>
          <a:lstStyle/>
          <a:p>
            <a:fld id="{DB7DDC46-2E90-8640-BEFE-F54DCCD857ED}" type="slidenum">
              <a:rPr lang="en-US" smtClean="0"/>
              <a:pPr/>
              <a:t>41</a:t>
            </a:fld>
            <a:endParaRPr lang="en-US"/>
          </a:p>
        </p:txBody>
      </p:sp>
    </p:spTree>
    <p:extLst>
      <p:ext uri="{BB962C8B-B14F-4D97-AF65-F5344CB8AC3E}">
        <p14:creationId xmlns:p14="http://schemas.microsoft.com/office/powerpoint/2010/main" val="1211716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80C800-87ED-BC59-2968-12B8D303223D}"/>
              </a:ext>
            </a:extLst>
          </p:cNvPr>
          <p:cNvSpPr>
            <a:spLocks noGrp="1"/>
          </p:cNvSpPr>
          <p:nvPr>
            <p:ph type="title"/>
          </p:nvPr>
        </p:nvSpPr>
        <p:spPr>
          <a:xfrm>
            <a:off x="457198" y="546130"/>
            <a:ext cx="11394140" cy="564303"/>
          </a:xfrm>
        </p:spPr>
        <p:txBody>
          <a:bodyPr/>
          <a:lstStyle/>
          <a:p>
            <a:r>
              <a:rPr lang="en-US" sz="3200" dirty="0">
                <a:solidFill>
                  <a:schemeClr val="bg1"/>
                </a:solidFill>
                <a:ea typeface="+mj-lt"/>
                <a:cs typeface="+mj-lt"/>
              </a:rPr>
              <a:t>International Fuel Tax Agreement (IFTA)</a:t>
            </a:r>
            <a:endParaRPr lang="en-US" sz="3200" b="0" dirty="0">
              <a:solidFill>
                <a:schemeClr val="bg1"/>
              </a:solidFill>
              <a:ea typeface="+mj-lt"/>
              <a:cs typeface="+mj-lt"/>
            </a:endParaRPr>
          </a:p>
        </p:txBody>
      </p:sp>
      <p:sp>
        <p:nvSpPr>
          <p:cNvPr id="3" name="Content Placeholder 2">
            <a:extLst>
              <a:ext uri="{FF2B5EF4-FFF2-40B4-BE49-F238E27FC236}">
                <a16:creationId xmlns:a16="http://schemas.microsoft.com/office/drawing/2014/main" id="{5200530D-D4C8-AEAC-6D4F-862EC6FB5063}"/>
              </a:ext>
            </a:extLst>
          </p:cNvPr>
          <p:cNvSpPr>
            <a:spLocks noGrp="1"/>
          </p:cNvSpPr>
          <p:nvPr>
            <p:ph idx="1"/>
          </p:nvPr>
        </p:nvSpPr>
        <p:spPr>
          <a:xfrm>
            <a:off x="457199" y="1553792"/>
            <a:ext cx="10853012" cy="4915760"/>
          </a:xfrm>
        </p:spPr>
        <p:txBody>
          <a:bodyPr vert="horz" lIns="0" tIns="45720" rIns="91440" bIns="45720" rtlCol="0" anchor="t">
            <a:noAutofit/>
          </a:bodyPr>
          <a:lstStyle/>
          <a:p>
            <a:pPr marL="0" indent="0">
              <a:spcBef>
                <a:spcPts val="0"/>
              </a:spcBef>
              <a:buNone/>
            </a:pPr>
            <a:r>
              <a:rPr lang="en-US" sz="1800" b="1" dirty="0">
                <a:solidFill>
                  <a:schemeClr val="accent6"/>
                </a:solidFill>
                <a:latin typeface="Montserrat"/>
                <a:cs typeface="Arial"/>
              </a:rPr>
              <a:t>Commission obligations in administering the IFTA:</a:t>
            </a:r>
            <a:endParaRPr lang="en-US" sz="1800" dirty="0">
              <a:solidFill>
                <a:schemeClr val="accent6"/>
              </a:solidFill>
              <a:latin typeface="Montserrat"/>
              <a:cs typeface="Arial"/>
            </a:endParaRPr>
          </a:p>
          <a:p>
            <a:pPr marL="288925" lvl="1" indent="-285750">
              <a:buFont typeface="Arial"/>
            </a:pPr>
            <a:r>
              <a:rPr lang="en-US" sz="1600" dirty="0">
                <a:latin typeface="Montserrat"/>
                <a:cs typeface="Arial"/>
              </a:rPr>
              <a:t>Inter-jurisdictional fund transfers are based on fuel </a:t>
            </a:r>
            <a:r>
              <a:rPr lang="en-US" sz="1600" i="1" dirty="0">
                <a:latin typeface="Montserrat"/>
                <a:cs typeface="Arial"/>
              </a:rPr>
              <a:t>consumption,</a:t>
            </a:r>
            <a:r>
              <a:rPr lang="en-US" sz="1600" dirty="0">
                <a:latin typeface="Montserrat"/>
                <a:cs typeface="Arial"/>
              </a:rPr>
              <a:t> meaning fuel taxes are apportioned to the jurisdiction, at that jurisdiction’s tax rate, where the fuel is </a:t>
            </a:r>
            <a:r>
              <a:rPr lang="en-US" sz="1600" u="sng" dirty="0">
                <a:latin typeface="Montserrat"/>
                <a:cs typeface="Arial"/>
              </a:rPr>
              <a:t>used</a:t>
            </a:r>
            <a:r>
              <a:rPr lang="en-US" sz="1600" dirty="0">
                <a:latin typeface="Montserrat"/>
                <a:cs typeface="Arial"/>
              </a:rPr>
              <a:t>, not where it is purchased. The fuel tax netting process is reconciled monthly through the IFTA clearinghouse. </a:t>
            </a:r>
          </a:p>
          <a:p>
            <a:pPr marL="288925" lvl="1" indent="-285750">
              <a:buFont typeface="Arial"/>
            </a:pPr>
            <a:r>
              <a:rPr lang="en-US" sz="1600" dirty="0">
                <a:latin typeface="Montserrat"/>
                <a:cs typeface="Arial"/>
              </a:rPr>
              <a:t>Because Oklahoma’s fuel tax rates are lower than surrounding states, Oklahoma is typically a net-debtor to the other jurisdictions. The legislature anticipated this and requires the Oklahoma Tax Commission to cover IFTA obligations when collections are less than what is owed to the other jurisdictions. </a:t>
            </a:r>
            <a:r>
              <a:rPr lang="en-US" sz="1600" i="1" dirty="0">
                <a:latin typeface="Montserrat"/>
                <a:cs typeface="Arial"/>
              </a:rPr>
              <a:t>See</a:t>
            </a:r>
            <a:r>
              <a:rPr lang="en-US" sz="1600" dirty="0">
                <a:latin typeface="Montserrat"/>
                <a:cs typeface="Arial"/>
              </a:rPr>
              <a:t> Title 68 O.S. § 602. </a:t>
            </a:r>
          </a:p>
          <a:p>
            <a:pPr marL="288925" lvl="1" indent="-285750">
              <a:buFont typeface="Arial"/>
            </a:pPr>
            <a:r>
              <a:rPr lang="en-US" sz="1600" dirty="0">
                <a:latin typeface="Montserrat"/>
                <a:cs typeface="Arial"/>
              </a:rPr>
              <a:t>The Commission audits motor carriers to ensure quarterly fuel tax returns are accurate. Audits must:</a:t>
            </a:r>
          </a:p>
          <a:p>
            <a:pPr marL="516255" lvl="2" indent="-285750">
              <a:buFont typeface="Arial"/>
            </a:pPr>
            <a:r>
              <a:rPr lang="en-US" sz="1600" dirty="0">
                <a:latin typeface="Montserrat"/>
                <a:cs typeface="Arial"/>
              </a:rPr>
              <a:t>Cover 3% of all Oklahoma licensees.</a:t>
            </a:r>
          </a:p>
          <a:p>
            <a:pPr marL="516255" lvl="2" indent="-285750">
              <a:buFont typeface="Arial"/>
            </a:pPr>
            <a:r>
              <a:rPr lang="en-US" sz="1600" dirty="0">
                <a:latin typeface="Montserrat"/>
                <a:cs typeface="Arial"/>
              </a:rPr>
              <a:t>Have a minimum of 15% of audits performed for “low mileage” licensees, and 25% of audits must be “high mileage” licensees. </a:t>
            </a:r>
          </a:p>
          <a:p>
            <a:pPr marL="516255" lvl="2" indent="-285750">
              <a:buFont typeface="Arial"/>
            </a:pPr>
            <a:r>
              <a:rPr lang="en-US" sz="1600" dirty="0">
                <a:latin typeface="Montserrat"/>
                <a:cs typeface="Arial"/>
              </a:rPr>
              <a:t>Test and validate trip and fuel purchase records compared to the motor carrier’s quarterly fuel tax returns. </a:t>
            </a:r>
          </a:p>
          <a:p>
            <a:pPr marL="288925" lvl="1" indent="-285750">
              <a:buFont typeface="Arial"/>
            </a:pPr>
            <a:r>
              <a:rPr lang="en-US" sz="1600" dirty="0">
                <a:latin typeface="Montserrat"/>
                <a:cs typeface="Arial"/>
              </a:rPr>
              <a:t>Over 15,000 tax returns processed annually.</a:t>
            </a:r>
          </a:p>
          <a:p>
            <a:pPr marL="288925" lvl="1" indent="-285750">
              <a:buFont typeface="Arial"/>
            </a:pPr>
            <a:r>
              <a:rPr lang="en-US" sz="1600" dirty="0">
                <a:latin typeface="Montserrat"/>
                <a:cs typeface="Arial"/>
              </a:rPr>
              <a:t>Oklahoma has over 3,600 individual IFTA licensees and performs over 100 audits annually. </a:t>
            </a:r>
          </a:p>
        </p:txBody>
      </p:sp>
      <p:sp>
        <p:nvSpPr>
          <p:cNvPr id="4" name="Slide Number Placeholder 3">
            <a:extLst>
              <a:ext uri="{FF2B5EF4-FFF2-40B4-BE49-F238E27FC236}">
                <a16:creationId xmlns:a16="http://schemas.microsoft.com/office/drawing/2014/main" id="{8911EA0B-0DA1-64F7-9C58-CCCC04C04180}"/>
              </a:ext>
            </a:extLst>
          </p:cNvPr>
          <p:cNvSpPr>
            <a:spLocks noGrp="1"/>
          </p:cNvSpPr>
          <p:nvPr>
            <p:ph type="sldNum" sz="quarter" idx="12"/>
          </p:nvPr>
        </p:nvSpPr>
        <p:spPr/>
        <p:txBody>
          <a:bodyPr/>
          <a:lstStyle/>
          <a:p>
            <a:fld id="{DB7DDC46-2E90-8640-BEFE-F54DCCD857ED}" type="slidenum">
              <a:rPr lang="en-US" smtClean="0"/>
              <a:pPr/>
              <a:t>42</a:t>
            </a:fld>
            <a:endParaRPr lang="en-US"/>
          </a:p>
        </p:txBody>
      </p:sp>
    </p:spTree>
    <p:extLst>
      <p:ext uri="{BB962C8B-B14F-4D97-AF65-F5344CB8AC3E}">
        <p14:creationId xmlns:p14="http://schemas.microsoft.com/office/powerpoint/2010/main" val="4177985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8E3590-6593-5984-35A6-281EEA36E5F2}"/>
              </a:ext>
            </a:extLst>
          </p:cNvPr>
          <p:cNvSpPr>
            <a:spLocks noGrp="1"/>
          </p:cNvSpPr>
          <p:nvPr>
            <p:ph type="title"/>
          </p:nvPr>
        </p:nvSpPr>
        <p:spPr>
          <a:xfrm>
            <a:off x="457199" y="2446130"/>
            <a:ext cx="5204013" cy="1967288"/>
          </a:xfrm>
        </p:spPr>
        <p:txBody>
          <a:bodyPr/>
          <a:lstStyle/>
          <a:p>
            <a:r>
              <a:rPr lang="en-US" dirty="0"/>
              <a:t>Transportation Requirements</a:t>
            </a:r>
            <a:br>
              <a:rPr lang="en-US" dirty="0"/>
            </a:br>
            <a:r>
              <a:rPr lang="en-US" dirty="0"/>
              <a:t>Department</a:t>
            </a:r>
          </a:p>
        </p:txBody>
      </p:sp>
      <p:sp>
        <p:nvSpPr>
          <p:cNvPr id="4" name="Slide Number Placeholder 3">
            <a:extLst>
              <a:ext uri="{FF2B5EF4-FFF2-40B4-BE49-F238E27FC236}">
                <a16:creationId xmlns:a16="http://schemas.microsoft.com/office/drawing/2014/main" id="{D74428C2-1A1C-FD49-C5D7-1D19A2AB020C}"/>
              </a:ext>
            </a:extLst>
          </p:cNvPr>
          <p:cNvSpPr>
            <a:spLocks noGrp="1"/>
          </p:cNvSpPr>
          <p:nvPr>
            <p:ph type="sldNum" sz="quarter" idx="12"/>
          </p:nvPr>
        </p:nvSpPr>
        <p:spPr/>
        <p:txBody>
          <a:bodyPr/>
          <a:lstStyle/>
          <a:p>
            <a:fld id="{DB7DDC46-2E90-8640-BEFE-F54DCCD857ED}" type="slidenum">
              <a:rPr lang="en-US" smtClean="0"/>
              <a:pPr/>
              <a:t>43</a:t>
            </a:fld>
            <a:endParaRPr lang="en-US"/>
          </a:p>
        </p:txBody>
      </p:sp>
      <p:sp>
        <p:nvSpPr>
          <p:cNvPr id="3" name="TextBox 2">
            <a:extLst>
              <a:ext uri="{FF2B5EF4-FFF2-40B4-BE49-F238E27FC236}">
                <a16:creationId xmlns:a16="http://schemas.microsoft.com/office/drawing/2014/main" id="{6236ECCD-A092-AC29-8872-5F8192CF268C}"/>
              </a:ext>
            </a:extLst>
          </p:cNvPr>
          <p:cNvSpPr txBox="1"/>
          <p:nvPr/>
        </p:nvSpPr>
        <p:spPr>
          <a:xfrm>
            <a:off x="340659" y="6354633"/>
            <a:ext cx="6097508" cy="246221"/>
          </a:xfrm>
          <a:prstGeom prst="rect">
            <a:avLst/>
          </a:prstGeom>
          <a:noFill/>
        </p:spPr>
        <p:txBody>
          <a:bodyPr wrap="square">
            <a:spAutoFit/>
          </a:bodyPr>
          <a:lstStyle/>
          <a:p>
            <a:r>
              <a:rPr lang="en-US" sz="1000" dirty="0">
                <a:solidFill>
                  <a:schemeClr val="bg1"/>
                </a:solidFill>
              </a:rPr>
              <a:t>Oklahoma Corporation Commission | Transportation Division</a:t>
            </a:r>
          </a:p>
        </p:txBody>
      </p:sp>
    </p:spTree>
    <p:extLst>
      <p:ext uri="{BB962C8B-B14F-4D97-AF65-F5344CB8AC3E}">
        <p14:creationId xmlns:p14="http://schemas.microsoft.com/office/powerpoint/2010/main" val="1644592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51652"/>
            <a:ext cx="11394141" cy="550244"/>
          </a:xfrm>
        </p:spPr>
        <p:txBody>
          <a:bodyPr>
            <a:noAutofit/>
          </a:bodyPr>
          <a:lstStyle/>
          <a:p>
            <a:r>
              <a:rPr lang="en-US" sz="3200" dirty="0">
                <a:solidFill>
                  <a:schemeClr val="bg1"/>
                </a:solidFill>
                <a:ea typeface="+mj-lt"/>
                <a:cs typeface="+mj-lt"/>
              </a:rPr>
              <a:t>Requirements Department Duties and Functions</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44</a:t>
            </a:fld>
            <a:endParaRPr lang="en-US"/>
          </a:p>
        </p:txBody>
      </p:sp>
      <p:sp>
        <p:nvSpPr>
          <p:cNvPr id="10" name="Content Placeholder 2">
            <a:extLst>
              <a:ext uri="{FF2B5EF4-FFF2-40B4-BE49-F238E27FC236}">
                <a16:creationId xmlns:a16="http://schemas.microsoft.com/office/drawing/2014/main" id="{0802ABED-7316-34A2-3145-D0BDD24766B0}"/>
              </a:ext>
            </a:extLst>
          </p:cNvPr>
          <p:cNvSpPr>
            <a:spLocks noGrp="1"/>
          </p:cNvSpPr>
          <p:nvPr>
            <p:ph idx="1"/>
          </p:nvPr>
        </p:nvSpPr>
        <p:spPr>
          <a:xfrm>
            <a:off x="457199" y="1506847"/>
            <a:ext cx="5885067" cy="5069163"/>
          </a:xfrm>
        </p:spPr>
        <p:txBody>
          <a:bodyPr vert="horz" lIns="0" tIns="45720" rIns="91440" bIns="45720" rtlCol="0" anchor="t">
            <a:noAutofit/>
          </a:bodyPr>
          <a:lstStyle/>
          <a:p>
            <a:pPr marL="292100" indent="-285750">
              <a:buFont typeface="Arial"/>
              <a:buChar char="•"/>
            </a:pPr>
            <a:r>
              <a:rPr lang="en-US" dirty="0">
                <a:latin typeface="Montserrat"/>
                <a:cs typeface="Arial"/>
              </a:rPr>
              <a:t>Issues intrastate motor carrier licenses (both for-hire and private) and ensures continuous insurance coverage for all licensees.  </a:t>
            </a:r>
            <a:endParaRPr lang="en-US"/>
          </a:p>
          <a:p>
            <a:pPr marL="292100" indent="-285750">
              <a:buFont typeface="Arial"/>
              <a:buChar char="•"/>
            </a:pPr>
            <a:r>
              <a:rPr lang="en-US" dirty="0">
                <a:latin typeface="Montserrat"/>
                <a:cs typeface="Arial"/>
              </a:rPr>
              <a:t>Other forms of licensure issued by Requirements include:</a:t>
            </a:r>
          </a:p>
          <a:p>
            <a:pPr marL="502285" lvl="1" indent="-285750">
              <a:buFont typeface="Arial"/>
              <a:buChar char="•"/>
            </a:pPr>
            <a:r>
              <a:rPr lang="en-US" dirty="0">
                <a:latin typeface="Montserrat"/>
                <a:cs typeface="Arial"/>
              </a:rPr>
              <a:t>Household Goods Certificate</a:t>
            </a:r>
          </a:p>
          <a:p>
            <a:pPr marL="502285" lvl="1" indent="-285750">
              <a:buFont typeface="Arial"/>
              <a:buChar char="•"/>
            </a:pPr>
            <a:r>
              <a:rPr lang="en-US" dirty="0">
                <a:latin typeface="Montserrat"/>
                <a:cs typeface="Arial"/>
              </a:rPr>
              <a:t>Deleterious Substance Transport Permit (DSTP)</a:t>
            </a:r>
          </a:p>
          <a:p>
            <a:pPr marL="502285" lvl="1" indent="-285750">
              <a:buFont typeface="Arial"/>
              <a:buChar char="•"/>
            </a:pPr>
            <a:r>
              <a:rPr lang="en-US" dirty="0">
                <a:latin typeface="Montserrat"/>
                <a:cs typeface="Arial"/>
              </a:rPr>
              <a:t>Harvest Permits</a:t>
            </a:r>
          </a:p>
          <a:p>
            <a:pPr marL="502285" lvl="1" indent="-285750">
              <a:buFont typeface="Arial"/>
              <a:buChar char="•"/>
            </a:pPr>
            <a:r>
              <a:rPr lang="en-US" dirty="0">
                <a:latin typeface="Montserrat"/>
                <a:cs typeface="Arial"/>
              </a:rPr>
              <a:t>Hazard Waste permits</a:t>
            </a:r>
          </a:p>
          <a:p>
            <a:pPr marL="502285" lvl="1" indent="-285750">
              <a:buFont typeface="Arial"/>
              <a:buChar char="•"/>
            </a:pPr>
            <a:r>
              <a:rPr lang="en-US" dirty="0">
                <a:latin typeface="Montserrat"/>
                <a:cs typeface="Arial"/>
              </a:rPr>
              <a:t>Transportation Network Company (TNC) Permits</a:t>
            </a:r>
          </a:p>
          <a:p>
            <a:pPr marL="292100" indent="-285750">
              <a:buFont typeface="Arial"/>
              <a:buChar char="•"/>
            </a:pPr>
            <a:r>
              <a:rPr lang="en-US" dirty="0">
                <a:latin typeface="Montserrat"/>
                <a:cs typeface="Arial"/>
              </a:rPr>
              <a:t>The Requirements Department has a customer-facing counter to advise new entrants on how to establish their transportation business and how to comply with applicable laws. </a:t>
            </a:r>
          </a:p>
          <a:p>
            <a:pPr marL="292100" indent="-285750">
              <a:buFont typeface="Arial"/>
            </a:pPr>
            <a:r>
              <a:rPr lang="en-US" dirty="0">
                <a:latin typeface="Montserrat"/>
                <a:cs typeface="Arial"/>
              </a:rPr>
              <a:t>Unified Carrier Registration (UCR) – Established by federal law as an annual fee on interstate carriers, based on fleet size, to supplement funding for state highway motor carrier registration and safety programs.</a:t>
            </a:r>
          </a:p>
        </p:txBody>
      </p:sp>
      <p:pic>
        <p:nvPicPr>
          <p:cNvPr id="4" name="Picture Placeholder 7">
            <a:extLst>
              <a:ext uri="{FF2B5EF4-FFF2-40B4-BE49-F238E27FC236}">
                <a16:creationId xmlns:a16="http://schemas.microsoft.com/office/drawing/2014/main" id="{29B55293-60C3-3C46-34AC-7E5B71152F7B}"/>
              </a:ext>
            </a:extLst>
          </p:cNvPr>
          <p:cNvPicPr>
            <a:picLocks noChangeAspect="1"/>
          </p:cNvPicPr>
          <p:nvPr/>
        </p:nvPicPr>
        <p:blipFill rotWithShape="1">
          <a:blip r:embed="rId2">
            <a:extLst>
              <a:ext uri="{28A0092B-C50C-407E-A947-70E740481C1C}">
                <a14:useLocalDpi xmlns:a14="http://schemas.microsoft.com/office/drawing/2010/main" val="0"/>
              </a:ext>
            </a:extLst>
          </a:blip>
          <a:srcRect l="9198" t="6061" b="6061"/>
          <a:stretch/>
        </p:blipFill>
        <p:spPr>
          <a:xfrm>
            <a:off x="6420075" y="1507435"/>
            <a:ext cx="4866360" cy="4119218"/>
          </a:xfrm>
          <a:prstGeom prst="rect">
            <a:avLst/>
          </a:prstGeom>
        </p:spPr>
      </p:pic>
    </p:spTree>
    <p:extLst>
      <p:ext uri="{BB962C8B-B14F-4D97-AF65-F5344CB8AC3E}">
        <p14:creationId xmlns:p14="http://schemas.microsoft.com/office/powerpoint/2010/main" val="25912998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51652"/>
            <a:ext cx="11394141" cy="550244"/>
          </a:xfrm>
        </p:spPr>
        <p:txBody>
          <a:bodyPr>
            <a:noAutofit/>
          </a:bodyPr>
          <a:lstStyle/>
          <a:p>
            <a:r>
              <a:rPr lang="en-US" sz="3200" dirty="0">
                <a:solidFill>
                  <a:schemeClr val="bg1"/>
                </a:solidFill>
                <a:ea typeface="+mj-lt"/>
                <a:cs typeface="+mj-lt"/>
              </a:rPr>
              <a:t>Nonconsensual Towing</a:t>
            </a:r>
            <a:endParaRPr lang="en-US" dirty="0"/>
          </a:p>
        </p:txBody>
      </p:sp>
      <p:sp>
        <p:nvSpPr>
          <p:cNvPr id="6" name="Slide Number Placeholder 5"/>
          <p:cNvSpPr>
            <a:spLocks noGrp="1"/>
          </p:cNvSpPr>
          <p:nvPr>
            <p:ph type="sldNum" sz="quarter" idx="12"/>
          </p:nvPr>
        </p:nvSpPr>
        <p:spPr/>
        <p:txBody>
          <a:bodyPr/>
          <a:lstStyle/>
          <a:p>
            <a:fld id="{B27DD841-9DFC-4EEC-9042-92AAF1BEA818}" type="slidenum">
              <a:rPr lang="en-US" smtClean="0"/>
              <a:pPr/>
              <a:t>45</a:t>
            </a:fld>
            <a:endParaRPr lang="en-US"/>
          </a:p>
        </p:txBody>
      </p:sp>
      <p:sp>
        <p:nvSpPr>
          <p:cNvPr id="10" name="Content Placeholder 2">
            <a:extLst>
              <a:ext uri="{FF2B5EF4-FFF2-40B4-BE49-F238E27FC236}">
                <a16:creationId xmlns:a16="http://schemas.microsoft.com/office/drawing/2014/main" id="{0802ABED-7316-34A2-3145-D0BDD24766B0}"/>
              </a:ext>
            </a:extLst>
          </p:cNvPr>
          <p:cNvSpPr>
            <a:spLocks noGrp="1"/>
          </p:cNvSpPr>
          <p:nvPr>
            <p:ph idx="1"/>
          </p:nvPr>
        </p:nvSpPr>
        <p:spPr>
          <a:xfrm>
            <a:off x="457199" y="1601304"/>
            <a:ext cx="5885067" cy="3655599"/>
          </a:xfrm>
        </p:spPr>
        <p:txBody>
          <a:bodyPr vert="horz" lIns="0" tIns="45720" rIns="91440" bIns="45720" rtlCol="0" anchor="t">
            <a:noAutofit/>
          </a:bodyPr>
          <a:lstStyle/>
          <a:p>
            <a:pPr marL="0" indent="0">
              <a:spcBef>
                <a:spcPts val="0"/>
              </a:spcBef>
              <a:buNone/>
            </a:pPr>
            <a:r>
              <a:rPr lang="en-US" sz="1800" b="1" dirty="0">
                <a:solidFill>
                  <a:schemeClr val="accent6"/>
                </a:solidFill>
                <a:latin typeface="Montserrat"/>
                <a:cs typeface="Arial"/>
              </a:rPr>
              <a:t>Duties and functions of the Nonconsensual Towing department include:</a:t>
            </a:r>
            <a:endParaRPr lang="en-US" sz="1800" dirty="0">
              <a:solidFill>
                <a:schemeClr val="accent6"/>
              </a:solidFill>
              <a:latin typeface="Montserrat"/>
            </a:endParaRPr>
          </a:p>
          <a:p>
            <a:pPr marL="288925" lvl="1">
              <a:buFont typeface="Arial"/>
              <a:buChar char="•"/>
            </a:pPr>
            <a:r>
              <a:rPr lang="en-US" sz="1600" dirty="0">
                <a:latin typeface="Montserrat"/>
                <a:cs typeface="Arial"/>
              </a:rPr>
              <a:t>Establish rates through the Commissions ratemaking procedure.</a:t>
            </a:r>
          </a:p>
          <a:p>
            <a:pPr marL="288925" lvl="1">
              <a:buFont typeface="Arial"/>
              <a:buChar char="•"/>
            </a:pPr>
            <a:r>
              <a:rPr lang="en-US" sz="1600" dirty="0">
                <a:latin typeface="Montserrat"/>
                <a:cs typeface="Arial"/>
              </a:rPr>
              <a:t>First rates established in 2012.</a:t>
            </a:r>
          </a:p>
          <a:p>
            <a:pPr marL="288925" lvl="1">
              <a:buFont typeface="Arial"/>
              <a:buChar char="•"/>
            </a:pPr>
            <a:r>
              <a:rPr lang="en-US" sz="1600" dirty="0">
                <a:latin typeface="Montserrat"/>
                <a:cs typeface="Arial"/>
              </a:rPr>
              <a:t>Administering the Complaints Process regarding overcharges and requires refund to customers when warranted.</a:t>
            </a:r>
          </a:p>
          <a:p>
            <a:pPr marL="288925" lvl="1">
              <a:buFont typeface="Arial"/>
              <a:buChar char="•"/>
            </a:pPr>
            <a:r>
              <a:rPr lang="en-US" sz="1600" dirty="0">
                <a:latin typeface="Montserrat"/>
                <a:cs typeface="Arial"/>
              </a:rPr>
              <a:t>Conducting random audits of the rates charged by wrecker services. </a:t>
            </a:r>
          </a:p>
          <a:p>
            <a:pPr marL="288925" lvl="1">
              <a:buFont typeface="Arial"/>
            </a:pPr>
            <a:r>
              <a:rPr lang="en-US" sz="1600" dirty="0">
                <a:latin typeface="Montserrat"/>
                <a:cs typeface="Arial"/>
              </a:rPr>
              <a:t>Department funded by annual assessment on all licensed wreckers.</a:t>
            </a:r>
          </a:p>
        </p:txBody>
      </p:sp>
      <p:pic>
        <p:nvPicPr>
          <p:cNvPr id="7" name="Picture 7" descr="C:\Users\Mark Willingham\Desktop\Rotator.jpg">
            <a:extLst>
              <a:ext uri="{FF2B5EF4-FFF2-40B4-BE49-F238E27FC236}">
                <a16:creationId xmlns:a16="http://schemas.microsoft.com/office/drawing/2014/main" id="{67C2B1A9-3A91-C1E5-BCE1-480767EF67DE}"/>
              </a:ext>
            </a:extLst>
          </p:cNvPr>
          <p:cNvPicPr>
            <a:picLocks noChangeAspect="1" noChangeArrowheads="1"/>
          </p:cNvPicPr>
          <p:nvPr/>
        </p:nvPicPr>
        <p:blipFill>
          <a:blip r:embed="rId2"/>
          <a:srcRect/>
          <a:stretch>
            <a:fillRect/>
          </a:stretch>
        </p:blipFill>
        <p:spPr bwMode="auto">
          <a:xfrm>
            <a:off x="6341663" y="1747630"/>
            <a:ext cx="4925567" cy="3367087"/>
          </a:xfrm>
          <a:prstGeom prst="rect">
            <a:avLst/>
          </a:prstGeom>
          <a:noFill/>
        </p:spPr>
      </p:pic>
    </p:spTree>
    <p:extLst>
      <p:ext uri="{BB962C8B-B14F-4D97-AF65-F5344CB8AC3E}">
        <p14:creationId xmlns:p14="http://schemas.microsoft.com/office/powerpoint/2010/main" val="3126829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219C9B-9476-E285-4632-E2E73A996769}"/>
              </a:ext>
            </a:extLst>
          </p:cNvPr>
          <p:cNvSpPr txBox="1">
            <a:spLocks/>
          </p:cNvSpPr>
          <p:nvPr/>
        </p:nvSpPr>
        <p:spPr>
          <a:xfrm>
            <a:off x="200890" y="2322286"/>
            <a:ext cx="5771585" cy="2215153"/>
          </a:xfrm>
          <a:prstGeom prst="rect">
            <a:avLst/>
          </a:prstGeom>
        </p:spPr>
        <p:txBody>
          <a:bodyPr vert="horz" lIns="0" tIns="45720" rIns="91440" bIns="45720" rtlCol="0" anchor="t">
            <a:noAutofit/>
          </a:bodyPr>
          <a:lstStyle>
            <a:lvl1pPr algn="l" defTabSz="914400" rtl="0" eaLnBrk="1" latinLnBrk="0" hangingPunct="1">
              <a:lnSpc>
                <a:spcPct val="100000"/>
              </a:lnSpc>
              <a:spcBef>
                <a:spcPct val="0"/>
              </a:spcBef>
              <a:buNone/>
              <a:defRPr sz="4000" b="1" kern="1200">
                <a:solidFill>
                  <a:schemeClr val="bg1"/>
                </a:solidFill>
                <a:latin typeface="+mj-lt"/>
                <a:ea typeface="+mj-ea"/>
                <a:cs typeface="+mj-cs"/>
              </a:defRPr>
            </a:lvl1pPr>
          </a:lstStyle>
          <a:p>
            <a:r>
              <a:rPr lang="en-US" dirty="0"/>
              <a:t>Transportation Division Budget</a:t>
            </a:r>
          </a:p>
          <a:p>
            <a:endParaRPr lang="en-US" dirty="0"/>
          </a:p>
          <a:p>
            <a:r>
              <a:rPr lang="en-US" sz="2000" dirty="0"/>
              <a:t>The Trucking One-Stop Shop Fund (TOSS)</a:t>
            </a:r>
          </a:p>
        </p:txBody>
      </p:sp>
      <p:sp>
        <p:nvSpPr>
          <p:cNvPr id="2" name="Slide Number Placeholder 1"/>
          <p:cNvSpPr>
            <a:spLocks noGrp="1"/>
          </p:cNvSpPr>
          <p:nvPr>
            <p:ph type="sldNum" sz="quarter" idx="12"/>
          </p:nvPr>
        </p:nvSpPr>
        <p:spPr/>
        <p:txBody>
          <a:bodyPr/>
          <a:lstStyle/>
          <a:p>
            <a:fld id="{DB7DDC46-2E90-8640-BEFE-F54DCCD857ED}" type="slidenum">
              <a:rPr lang="en-US" smtClean="0"/>
              <a:pPr/>
              <a:t>46</a:t>
            </a:fld>
            <a:endParaRPr lang="en-US"/>
          </a:p>
        </p:txBody>
      </p:sp>
      <p:sp>
        <p:nvSpPr>
          <p:cNvPr id="6" name="TextBox 5">
            <a:extLst>
              <a:ext uri="{FF2B5EF4-FFF2-40B4-BE49-F238E27FC236}">
                <a16:creationId xmlns:a16="http://schemas.microsoft.com/office/drawing/2014/main" id="{5DDC417A-D4DF-0CB3-2795-37DA529E7099}"/>
              </a:ext>
            </a:extLst>
          </p:cNvPr>
          <p:cNvSpPr txBox="1"/>
          <p:nvPr/>
        </p:nvSpPr>
        <p:spPr>
          <a:xfrm>
            <a:off x="294237" y="6255464"/>
            <a:ext cx="6097508" cy="246221"/>
          </a:xfrm>
          <a:prstGeom prst="rect">
            <a:avLst/>
          </a:prstGeom>
          <a:noFill/>
        </p:spPr>
        <p:txBody>
          <a:bodyPr wrap="square">
            <a:spAutoFit/>
          </a:bodyPr>
          <a:lstStyle/>
          <a:p>
            <a:r>
              <a:rPr lang="en-US" sz="1000" dirty="0">
                <a:solidFill>
                  <a:schemeClr val="bg1"/>
                </a:solidFill>
              </a:rPr>
              <a:t>Oklahoma Corporation Commission | Transportation Division</a:t>
            </a:r>
          </a:p>
        </p:txBody>
      </p:sp>
    </p:spTree>
    <p:extLst>
      <p:ext uri="{BB962C8B-B14F-4D97-AF65-F5344CB8AC3E}">
        <p14:creationId xmlns:p14="http://schemas.microsoft.com/office/powerpoint/2010/main" val="4083194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672C4F56-E2B4-CB71-DD5F-F33DD25DF026}"/>
              </a:ext>
            </a:extLst>
          </p:cNvPr>
          <p:cNvPicPr>
            <a:picLocks noChangeAspect="1"/>
          </p:cNvPicPr>
          <p:nvPr/>
        </p:nvPicPr>
        <p:blipFill>
          <a:blip r:embed="rId2"/>
          <a:stretch>
            <a:fillRect/>
          </a:stretch>
        </p:blipFill>
        <p:spPr>
          <a:xfrm>
            <a:off x="364551" y="885835"/>
            <a:ext cx="11467838" cy="5697499"/>
          </a:xfrm>
          <a:prstGeom prst="rect">
            <a:avLst/>
          </a:prstGeom>
        </p:spPr>
      </p:pic>
      <p:sp>
        <p:nvSpPr>
          <p:cNvPr id="5" name="Title 1">
            <a:extLst>
              <a:ext uri="{FF2B5EF4-FFF2-40B4-BE49-F238E27FC236}">
                <a16:creationId xmlns:a16="http://schemas.microsoft.com/office/drawing/2014/main" id="{3FEB75F1-D4FD-98B8-8EC7-340767E58BDF}"/>
              </a:ext>
            </a:extLst>
          </p:cNvPr>
          <p:cNvSpPr>
            <a:spLocks noGrp="1"/>
          </p:cNvSpPr>
          <p:nvPr>
            <p:ph type="title"/>
          </p:nvPr>
        </p:nvSpPr>
        <p:spPr>
          <a:xfrm>
            <a:off x="578840" y="96677"/>
            <a:ext cx="10880087" cy="1325563"/>
          </a:xfrm>
        </p:spPr>
        <p:txBody>
          <a:bodyPr/>
          <a:lstStyle/>
          <a:p>
            <a:pPr algn="ctr"/>
            <a:r>
              <a:rPr lang="en-US" dirty="0"/>
              <a:t>TOSS Revenue Sources</a:t>
            </a:r>
          </a:p>
        </p:txBody>
      </p:sp>
      <p:sp>
        <p:nvSpPr>
          <p:cNvPr id="2" name="Slide Number Placeholder 1">
            <a:extLst>
              <a:ext uri="{FF2B5EF4-FFF2-40B4-BE49-F238E27FC236}">
                <a16:creationId xmlns:a16="http://schemas.microsoft.com/office/drawing/2014/main" id="{28FAFD2F-5174-411A-9893-55537539F383}"/>
              </a:ext>
            </a:extLst>
          </p:cNvPr>
          <p:cNvSpPr>
            <a:spLocks noGrp="1"/>
          </p:cNvSpPr>
          <p:nvPr>
            <p:ph type="sldNum" sz="quarter" idx="12"/>
          </p:nvPr>
        </p:nvSpPr>
        <p:spPr/>
        <p:txBody>
          <a:bodyPr/>
          <a:lstStyle/>
          <a:p>
            <a:fld id="{B27DD841-9DFC-4EEC-9042-92AAF1BEA818}" type="slidenum">
              <a:rPr lang="en-US" smtClean="0"/>
              <a:pPr/>
              <a:t>47</a:t>
            </a:fld>
            <a:endParaRPr lang="en-US"/>
          </a:p>
        </p:txBody>
      </p:sp>
    </p:spTree>
    <p:extLst>
      <p:ext uri="{BB962C8B-B14F-4D97-AF65-F5344CB8AC3E}">
        <p14:creationId xmlns:p14="http://schemas.microsoft.com/office/powerpoint/2010/main" val="28630697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E39C5882-9A32-9B26-ABC6-29AD6DC12F0D}"/>
              </a:ext>
            </a:extLst>
          </p:cNvPr>
          <p:cNvSpPr>
            <a:spLocks noGrp="1"/>
          </p:cNvSpPr>
          <p:nvPr>
            <p:ph type="title"/>
          </p:nvPr>
        </p:nvSpPr>
        <p:spPr>
          <a:xfrm>
            <a:off x="228392" y="175492"/>
            <a:ext cx="11575681" cy="1080654"/>
          </a:xfrm>
        </p:spPr>
        <p:txBody>
          <a:bodyPr/>
          <a:lstStyle/>
          <a:p>
            <a:pPr algn="ctr"/>
            <a:r>
              <a:rPr lang="en-US" dirty="0"/>
              <a:t>TOSS Revenue to OCC FY2023</a:t>
            </a:r>
          </a:p>
        </p:txBody>
      </p:sp>
      <p:pic>
        <p:nvPicPr>
          <p:cNvPr id="3" name="Picture 2">
            <a:extLst>
              <a:ext uri="{FF2B5EF4-FFF2-40B4-BE49-F238E27FC236}">
                <a16:creationId xmlns:a16="http://schemas.microsoft.com/office/drawing/2014/main" id="{90116E6F-DB58-769B-4007-2F14305358BC}"/>
              </a:ext>
            </a:extLst>
          </p:cNvPr>
          <p:cNvPicPr>
            <a:picLocks noChangeAspect="1"/>
          </p:cNvPicPr>
          <p:nvPr/>
        </p:nvPicPr>
        <p:blipFill>
          <a:blip r:embed="rId2" cstate="print"/>
          <a:stretch>
            <a:fillRect/>
          </a:stretch>
        </p:blipFill>
        <p:spPr>
          <a:xfrm>
            <a:off x="1463524" y="929466"/>
            <a:ext cx="9266797" cy="5753042"/>
          </a:xfrm>
          <a:prstGeom prst="rect">
            <a:avLst/>
          </a:prstGeom>
        </p:spPr>
      </p:pic>
      <p:sp>
        <p:nvSpPr>
          <p:cNvPr id="2" name="Slide Number Placeholder 1">
            <a:extLst>
              <a:ext uri="{FF2B5EF4-FFF2-40B4-BE49-F238E27FC236}">
                <a16:creationId xmlns:a16="http://schemas.microsoft.com/office/drawing/2014/main" id="{D62EC77C-6857-429A-ADFE-BFCD2A4C4B1D}"/>
              </a:ext>
            </a:extLst>
          </p:cNvPr>
          <p:cNvSpPr>
            <a:spLocks noGrp="1"/>
          </p:cNvSpPr>
          <p:nvPr>
            <p:ph type="sldNum" sz="quarter" idx="12"/>
          </p:nvPr>
        </p:nvSpPr>
        <p:spPr/>
        <p:txBody>
          <a:bodyPr/>
          <a:lstStyle/>
          <a:p>
            <a:fld id="{B27DD841-9DFC-4EEC-9042-92AAF1BEA818}" type="slidenum">
              <a:rPr lang="en-US" smtClean="0"/>
              <a:pPr/>
              <a:t>48</a:t>
            </a:fld>
            <a:endParaRPr lang="en-US"/>
          </a:p>
        </p:txBody>
      </p:sp>
    </p:spTree>
    <p:extLst>
      <p:ext uri="{BB962C8B-B14F-4D97-AF65-F5344CB8AC3E}">
        <p14:creationId xmlns:p14="http://schemas.microsoft.com/office/powerpoint/2010/main" val="308597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2486-4729-09D8-3EB2-0ABC6FC9504D}"/>
              </a:ext>
            </a:extLst>
          </p:cNvPr>
          <p:cNvSpPr>
            <a:spLocks noGrp="1"/>
          </p:cNvSpPr>
          <p:nvPr>
            <p:ph type="title"/>
          </p:nvPr>
        </p:nvSpPr>
        <p:spPr>
          <a:xfrm>
            <a:off x="992909" y="134217"/>
            <a:ext cx="10515600" cy="953366"/>
          </a:xfrm>
        </p:spPr>
        <p:txBody>
          <a:bodyPr/>
          <a:lstStyle/>
          <a:p>
            <a:pPr algn="ctr"/>
            <a:r>
              <a:rPr lang="en-US" dirty="0"/>
              <a:t>TOSS Revenue Allocation?</a:t>
            </a:r>
          </a:p>
        </p:txBody>
      </p:sp>
      <p:pic>
        <p:nvPicPr>
          <p:cNvPr id="4" name="Picture 3">
            <a:extLst>
              <a:ext uri="{FF2B5EF4-FFF2-40B4-BE49-F238E27FC236}">
                <a16:creationId xmlns:a16="http://schemas.microsoft.com/office/drawing/2014/main" id="{06ABA038-E17E-03DD-C795-1E2497BE2A13}"/>
              </a:ext>
            </a:extLst>
          </p:cNvPr>
          <p:cNvPicPr>
            <a:picLocks noChangeAspect="1"/>
          </p:cNvPicPr>
          <p:nvPr/>
        </p:nvPicPr>
        <p:blipFill>
          <a:blip r:embed="rId2" cstate="print"/>
          <a:stretch>
            <a:fillRect/>
          </a:stretch>
        </p:blipFill>
        <p:spPr>
          <a:xfrm>
            <a:off x="0" y="969818"/>
            <a:ext cx="12192000" cy="5753965"/>
          </a:xfrm>
          <a:prstGeom prst="rect">
            <a:avLst/>
          </a:prstGeom>
        </p:spPr>
      </p:pic>
      <p:sp>
        <p:nvSpPr>
          <p:cNvPr id="16" name="Footer Placeholder 4">
            <a:extLst>
              <a:ext uri="{FF2B5EF4-FFF2-40B4-BE49-F238E27FC236}">
                <a16:creationId xmlns:a16="http://schemas.microsoft.com/office/drawing/2014/main" id="{42C985C8-8E36-CC71-34FB-55C1F9C1FA51}"/>
              </a:ext>
            </a:extLst>
          </p:cNvPr>
          <p:cNvSpPr>
            <a:spLocks noGrp="1"/>
          </p:cNvSpPr>
          <p:nvPr>
            <p:ph type="ftr" sz="quarter" idx="11"/>
          </p:nvPr>
        </p:nvSpPr>
        <p:spPr>
          <a:xfrm>
            <a:off x="297872" y="6417577"/>
            <a:ext cx="4114800" cy="365125"/>
          </a:xfrm>
        </p:spPr>
        <p:txBody>
          <a:bodyPr/>
          <a:lstStyle/>
          <a:p>
            <a:r>
              <a:rPr lang="en-US" dirty="0"/>
              <a:t>Revenue based on FY2023 collections</a:t>
            </a:r>
          </a:p>
        </p:txBody>
      </p:sp>
      <p:sp>
        <p:nvSpPr>
          <p:cNvPr id="5" name="Slide Number Placeholder 4">
            <a:extLst>
              <a:ext uri="{FF2B5EF4-FFF2-40B4-BE49-F238E27FC236}">
                <a16:creationId xmlns:a16="http://schemas.microsoft.com/office/drawing/2014/main" id="{7C6BD281-E986-404E-994C-F2C40CF1BFFE}"/>
              </a:ext>
            </a:extLst>
          </p:cNvPr>
          <p:cNvSpPr>
            <a:spLocks noGrp="1"/>
          </p:cNvSpPr>
          <p:nvPr>
            <p:ph type="sldNum" sz="quarter" idx="12"/>
          </p:nvPr>
        </p:nvSpPr>
        <p:spPr/>
        <p:txBody>
          <a:bodyPr/>
          <a:lstStyle/>
          <a:p>
            <a:fld id="{B27DD841-9DFC-4EEC-9042-92AAF1BEA818}" type="slidenum">
              <a:rPr lang="en-US" smtClean="0"/>
              <a:pPr/>
              <a:t>49</a:t>
            </a:fld>
            <a:endParaRPr lang="en-US"/>
          </a:p>
        </p:txBody>
      </p:sp>
    </p:spTree>
    <p:extLst>
      <p:ext uri="{BB962C8B-B14F-4D97-AF65-F5344CB8AC3E}">
        <p14:creationId xmlns:p14="http://schemas.microsoft.com/office/powerpoint/2010/main" val="2205528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C1518-1F95-E648-A243-553EED556A8B}"/>
              </a:ext>
            </a:extLst>
          </p:cNvPr>
          <p:cNvSpPr>
            <a:spLocks noGrp="1"/>
          </p:cNvSpPr>
          <p:nvPr>
            <p:ph type="title"/>
          </p:nvPr>
        </p:nvSpPr>
        <p:spPr>
          <a:xfrm>
            <a:off x="457199" y="2490304"/>
            <a:ext cx="5557254" cy="1871543"/>
          </a:xfrm>
        </p:spPr>
        <p:txBody>
          <a:bodyPr/>
          <a:lstStyle/>
          <a:p>
            <a:r>
              <a:rPr lang="en-US" dirty="0">
                <a:latin typeface="Montserrat"/>
              </a:rPr>
              <a:t>Transportation Motor Carrier Field</a:t>
            </a:r>
            <a:br>
              <a:rPr lang="en-US" dirty="0">
                <a:latin typeface="Montserrat" panose="00000500000000000000" pitchFamily="50" charset="0"/>
              </a:rPr>
            </a:br>
            <a:r>
              <a:rPr lang="en-US" dirty="0">
                <a:latin typeface="Montserrat"/>
              </a:rPr>
              <a:t>Enforcement</a:t>
            </a:r>
          </a:p>
        </p:txBody>
      </p:sp>
      <p:sp>
        <p:nvSpPr>
          <p:cNvPr id="4" name="Slide Number Placeholder 3"/>
          <p:cNvSpPr>
            <a:spLocks noGrp="1"/>
          </p:cNvSpPr>
          <p:nvPr>
            <p:ph type="sldNum" sz="quarter" idx="12"/>
          </p:nvPr>
        </p:nvSpPr>
        <p:spPr/>
        <p:txBody>
          <a:bodyPr/>
          <a:lstStyle/>
          <a:p>
            <a:fld id="{DB7DDC46-2E90-8640-BEFE-F54DCCD857ED}" type="slidenum">
              <a:rPr lang="en-US" smtClean="0"/>
              <a:pPr/>
              <a:t>5</a:t>
            </a:fld>
            <a:endParaRPr lang="en-US" dirty="0"/>
          </a:p>
        </p:txBody>
      </p:sp>
      <p:sp>
        <p:nvSpPr>
          <p:cNvPr id="5" name="TextBox 4">
            <a:extLst>
              <a:ext uri="{FF2B5EF4-FFF2-40B4-BE49-F238E27FC236}">
                <a16:creationId xmlns:a16="http://schemas.microsoft.com/office/drawing/2014/main" id="{6236ECCD-A092-AC29-8872-5F8192CF268C}"/>
              </a:ext>
            </a:extLst>
          </p:cNvPr>
          <p:cNvSpPr txBox="1"/>
          <p:nvPr/>
        </p:nvSpPr>
        <p:spPr>
          <a:xfrm>
            <a:off x="340659" y="6354633"/>
            <a:ext cx="6097508" cy="246221"/>
          </a:xfrm>
          <a:prstGeom prst="rect">
            <a:avLst/>
          </a:prstGeom>
          <a:noFill/>
        </p:spPr>
        <p:txBody>
          <a:bodyPr wrap="square">
            <a:spAutoFit/>
          </a:bodyPr>
          <a:lstStyle/>
          <a:p>
            <a:r>
              <a:rPr lang="en-US" sz="1000" dirty="0">
                <a:solidFill>
                  <a:schemeClr val="bg1"/>
                </a:solidFill>
              </a:rPr>
              <a:t>Oklahoma Corporation Commission | Transportation Division</a:t>
            </a:r>
          </a:p>
        </p:txBody>
      </p:sp>
    </p:spTree>
    <p:extLst>
      <p:ext uri="{BB962C8B-B14F-4D97-AF65-F5344CB8AC3E}">
        <p14:creationId xmlns:p14="http://schemas.microsoft.com/office/powerpoint/2010/main" val="7694773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07A9DC-E756-7CB3-1A74-40EB9D6BC0C3}"/>
              </a:ext>
            </a:extLst>
          </p:cNvPr>
          <p:cNvPicPr>
            <a:picLocks noChangeAspect="1"/>
          </p:cNvPicPr>
          <p:nvPr/>
        </p:nvPicPr>
        <p:blipFill>
          <a:blip r:embed="rId3" cstate="print"/>
          <a:stretch>
            <a:fillRect/>
          </a:stretch>
        </p:blipFill>
        <p:spPr>
          <a:xfrm>
            <a:off x="178012" y="1025236"/>
            <a:ext cx="11835976" cy="5671128"/>
          </a:xfrm>
          <a:prstGeom prst="rect">
            <a:avLst/>
          </a:prstGeom>
        </p:spPr>
      </p:pic>
      <p:sp>
        <p:nvSpPr>
          <p:cNvPr id="2" name="Title 1">
            <a:extLst>
              <a:ext uri="{FF2B5EF4-FFF2-40B4-BE49-F238E27FC236}">
                <a16:creationId xmlns:a16="http://schemas.microsoft.com/office/drawing/2014/main" id="{CD7E6DF9-893F-12FB-5674-88ACB19A3F9A}"/>
              </a:ext>
            </a:extLst>
          </p:cNvPr>
          <p:cNvSpPr>
            <a:spLocks noGrp="1"/>
          </p:cNvSpPr>
          <p:nvPr>
            <p:ph type="title"/>
          </p:nvPr>
        </p:nvSpPr>
        <p:spPr>
          <a:xfrm>
            <a:off x="838200" y="272762"/>
            <a:ext cx="10515600" cy="1325563"/>
          </a:xfrm>
        </p:spPr>
        <p:txBody>
          <a:bodyPr/>
          <a:lstStyle/>
          <a:p>
            <a:pPr algn="ctr"/>
            <a:r>
              <a:rPr lang="en-US" dirty="0"/>
              <a:t>How Much TOSS Revenue does OCC Retain Each Year?</a:t>
            </a:r>
          </a:p>
        </p:txBody>
      </p:sp>
      <p:sp>
        <p:nvSpPr>
          <p:cNvPr id="3" name="Slide Number Placeholder 2">
            <a:extLst>
              <a:ext uri="{FF2B5EF4-FFF2-40B4-BE49-F238E27FC236}">
                <a16:creationId xmlns:a16="http://schemas.microsoft.com/office/drawing/2014/main" id="{36E339D7-A2BD-4C73-A5AA-F59BF989F927}"/>
              </a:ext>
            </a:extLst>
          </p:cNvPr>
          <p:cNvSpPr>
            <a:spLocks noGrp="1"/>
          </p:cNvSpPr>
          <p:nvPr>
            <p:ph type="sldNum" sz="quarter" idx="12"/>
          </p:nvPr>
        </p:nvSpPr>
        <p:spPr/>
        <p:txBody>
          <a:bodyPr/>
          <a:lstStyle/>
          <a:p>
            <a:fld id="{B27DD841-9DFC-4EEC-9042-92AAF1BEA818}" type="slidenum">
              <a:rPr lang="en-US" smtClean="0"/>
              <a:pPr/>
              <a:t>50</a:t>
            </a:fld>
            <a:endParaRPr lang="en-US"/>
          </a:p>
        </p:txBody>
      </p:sp>
    </p:spTree>
    <p:extLst>
      <p:ext uri="{BB962C8B-B14F-4D97-AF65-F5344CB8AC3E}">
        <p14:creationId xmlns:p14="http://schemas.microsoft.com/office/powerpoint/2010/main" val="34552836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1D180-7BE1-5986-BAF6-B590770BDB87}"/>
              </a:ext>
            </a:extLst>
          </p:cNvPr>
          <p:cNvSpPr>
            <a:spLocks noGrp="1"/>
          </p:cNvSpPr>
          <p:nvPr>
            <p:ph type="title"/>
          </p:nvPr>
        </p:nvSpPr>
        <p:spPr>
          <a:xfrm>
            <a:off x="838200" y="130233"/>
            <a:ext cx="10515600" cy="1325563"/>
          </a:xfrm>
        </p:spPr>
        <p:txBody>
          <a:bodyPr/>
          <a:lstStyle/>
          <a:p>
            <a:pPr algn="ctr"/>
            <a:r>
              <a:rPr lang="en-US" dirty="0"/>
              <a:t>What Programs are Funded at OCC with TOSS Revenue?</a:t>
            </a:r>
          </a:p>
        </p:txBody>
      </p:sp>
      <p:graphicFrame>
        <p:nvGraphicFramePr>
          <p:cNvPr id="4" name="Content Placeholder 3">
            <a:extLst>
              <a:ext uri="{FF2B5EF4-FFF2-40B4-BE49-F238E27FC236}">
                <a16:creationId xmlns:a16="http://schemas.microsoft.com/office/drawing/2014/main" id="{A070FB71-EFD6-E2C7-3653-B4F1DA742702}"/>
              </a:ext>
            </a:extLst>
          </p:cNvPr>
          <p:cNvGraphicFramePr>
            <a:graphicFrameLocks noGrp="1"/>
          </p:cNvGraphicFramePr>
          <p:nvPr>
            <p:ph idx="1"/>
            <p:extLst>
              <p:ext uri="{D42A27DB-BD31-4B8C-83A1-F6EECF244321}">
                <p14:modId xmlns:p14="http://schemas.microsoft.com/office/powerpoint/2010/main" val="1244024009"/>
              </p:ext>
            </p:extLst>
          </p:nvPr>
        </p:nvGraphicFramePr>
        <p:xfrm>
          <a:off x="545285" y="962892"/>
          <a:ext cx="11291581" cy="5454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998E5355-CF07-A855-B0C6-56DEBB77ECEC}"/>
              </a:ext>
            </a:extLst>
          </p:cNvPr>
          <p:cNvSpPr>
            <a:spLocks noGrp="1"/>
          </p:cNvSpPr>
          <p:nvPr>
            <p:ph type="ftr" sz="quarter" idx="11"/>
          </p:nvPr>
        </p:nvSpPr>
        <p:spPr>
          <a:xfrm>
            <a:off x="187036" y="6492875"/>
            <a:ext cx="4114800" cy="365125"/>
          </a:xfrm>
        </p:spPr>
        <p:txBody>
          <a:bodyPr/>
          <a:lstStyle/>
          <a:p>
            <a:r>
              <a:rPr lang="en-US" dirty="0"/>
              <a:t>Percentages based on FY2023 expenditures</a:t>
            </a:r>
          </a:p>
        </p:txBody>
      </p:sp>
      <p:sp>
        <p:nvSpPr>
          <p:cNvPr id="3" name="TextBox 2">
            <a:extLst>
              <a:ext uri="{FF2B5EF4-FFF2-40B4-BE49-F238E27FC236}">
                <a16:creationId xmlns:a16="http://schemas.microsoft.com/office/drawing/2014/main" id="{7CB88910-EF22-B5D7-F005-FF303C2ACD49}"/>
              </a:ext>
            </a:extLst>
          </p:cNvPr>
          <p:cNvSpPr txBox="1"/>
          <p:nvPr/>
        </p:nvSpPr>
        <p:spPr>
          <a:xfrm>
            <a:off x="7323589" y="1143000"/>
            <a:ext cx="3261542" cy="1815882"/>
          </a:xfrm>
          <a:prstGeom prst="rect">
            <a:avLst/>
          </a:prstGeom>
          <a:solidFill>
            <a:schemeClr val="accent2">
              <a:lumMod val="20000"/>
              <a:lumOff val="80000"/>
            </a:schemeClr>
          </a:solidFill>
        </p:spPr>
        <p:txBody>
          <a:bodyPr wrap="square" lIns="91440" tIns="45720" rIns="91440" bIns="45720" rtlCol="0" anchor="t">
            <a:spAutoFit/>
          </a:bodyPr>
          <a:lstStyle/>
          <a:p>
            <a:pPr marL="117475" indent="-117475">
              <a:buFont typeface="Arial" pitchFamily="34" charset="0"/>
              <a:buChar char="•"/>
            </a:pPr>
            <a:r>
              <a:rPr lang="en-US" sz="1600" dirty="0"/>
              <a:t>Field enforcement is 81% funded by TOSS and 19% funded by appropriations.</a:t>
            </a:r>
          </a:p>
          <a:p>
            <a:pPr marL="117475" indent="-117475">
              <a:buFont typeface="Arial" pitchFamily="34" charset="0"/>
              <a:buChar char="•"/>
            </a:pPr>
            <a:r>
              <a:rPr lang="en-US" sz="1600" dirty="0"/>
              <a:t>FY23 is the only year the program did not require funding from OCC revolving fund.</a:t>
            </a:r>
          </a:p>
        </p:txBody>
      </p:sp>
      <p:sp>
        <p:nvSpPr>
          <p:cNvPr id="6" name="TextBox 5">
            <a:extLst>
              <a:ext uri="{FF2B5EF4-FFF2-40B4-BE49-F238E27FC236}">
                <a16:creationId xmlns:a16="http://schemas.microsoft.com/office/drawing/2014/main" id="{B152DD6D-3D8B-E7C5-1F52-11436C3274B4}"/>
              </a:ext>
            </a:extLst>
          </p:cNvPr>
          <p:cNvSpPr txBox="1"/>
          <p:nvPr/>
        </p:nvSpPr>
        <p:spPr>
          <a:xfrm>
            <a:off x="1160826" y="5008418"/>
            <a:ext cx="1793147" cy="1077218"/>
          </a:xfrm>
          <a:prstGeom prst="rect">
            <a:avLst/>
          </a:prstGeom>
          <a:solidFill>
            <a:schemeClr val="accent4">
              <a:lumMod val="20000"/>
              <a:lumOff val="80000"/>
            </a:schemeClr>
          </a:solidFill>
        </p:spPr>
        <p:txBody>
          <a:bodyPr wrap="square" lIns="91440" tIns="45720" rIns="91440" bIns="45720" rtlCol="0" anchor="t">
            <a:spAutoFit/>
          </a:bodyPr>
          <a:lstStyle/>
          <a:p>
            <a:pPr marL="117475" indent="-117475">
              <a:buFont typeface="Arial" pitchFamily="34" charset="0"/>
              <a:buChar char="•"/>
            </a:pPr>
            <a:r>
              <a:rPr lang="en-US" sz="1600" dirty="0"/>
              <a:t>IFTA/IRP is 100% funded by TOSS revenue</a:t>
            </a:r>
          </a:p>
        </p:txBody>
      </p:sp>
      <p:sp>
        <p:nvSpPr>
          <p:cNvPr id="7" name="TextBox 6">
            <a:extLst>
              <a:ext uri="{FF2B5EF4-FFF2-40B4-BE49-F238E27FC236}">
                <a16:creationId xmlns:a16="http://schemas.microsoft.com/office/drawing/2014/main" id="{850E241A-EBED-5391-C3F4-90528BF5F04B}"/>
              </a:ext>
            </a:extLst>
          </p:cNvPr>
          <p:cNvSpPr txBox="1"/>
          <p:nvPr/>
        </p:nvSpPr>
        <p:spPr>
          <a:xfrm>
            <a:off x="9505615" y="4060983"/>
            <a:ext cx="2462869" cy="2308324"/>
          </a:xfrm>
          <a:prstGeom prst="rect">
            <a:avLst/>
          </a:prstGeom>
          <a:solidFill>
            <a:schemeClr val="bg1">
              <a:lumMod val="85000"/>
            </a:schemeClr>
          </a:solidFill>
        </p:spPr>
        <p:txBody>
          <a:bodyPr wrap="square" lIns="91440" tIns="45720" rIns="91440" bIns="45720" rtlCol="0" anchor="t">
            <a:spAutoFit/>
          </a:bodyPr>
          <a:lstStyle/>
          <a:p>
            <a:pPr marL="117475" indent="-117475">
              <a:buFont typeface="Arial" pitchFamily="34" charset="0"/>
              <a:buChar char="•"/>
            </a:pPr>
            <a:r>
              <a:rPr lang="en-US" sz="1600" dirty="0"/>
              <a:t>These other direct costs include administrative and court functions, subsidized by other OCC Divisions. </a:t>
            </a:r>
          </a:p>
          <a:p>
            <a:pPr marL="117475" indent="-117475">
              <a:buFont typeface="Arial" pitchFamily="34" charset="0"/>
              <a:buChar char="•"/>
            </a:pPr>
            <a:r>
              <a:rPr lang="en-US" sz="1600" dirty="0"/>
              <a:t>TOSS percentage to total court cost is 32% of expenses.</a:t>
            </a:r>
          </a:p>
        </p:txBody>
      </p:sp>
      <p:sp>
        <p:nvSpPr>
          <p:cNvPr id="8" name="Slide Number Placeholder 7">
            <a:extLst>
              <a:ext uri="{FF2B5EF4-FFF2-40B4-BE49-F238E27FC236}">
                <a16:creationId xmlns:a16="http://schemas.microsoft.com/office/drawing/2014/main" id="{7DE073CE-DB57-4110-BBAF-DFE7E92B35E3}"/>
              </a:ext>
            </a:extLst>
          </p:cNvPr>
          <p:cNvSpPr>
            <a:spLocks noGrp="1"/>
          </p:cNvSpPr>
          <p:nvPr>
            <p:ph type="sldNum" sz="quarter" idx="12"/>
          </p:nvPr>
        </p:nvSpPr>
        <p:spPr/>
        <p:txBody>
          <a:bodyPr/>
          <a:lstStyle/>
          <a:p>
            <a:fld id="{B27DD841-9DFC-4EEC-9042-92AAF1BEA818}" type="slidenum">
              <a:rPr lang="en-US" smtClean="0"/>
              <a:pPr/>
              <a:t>51</a:t>
            </a:fld>
            <a:endParaRPr lang="en-US"/>
          </a:p>
        </p:txBody>
      </p:sp>
    </p:spTree>
    <p:extLst>
      <p:ext uri="{BB962C8B-B14F-4D97-AF65-F5344CB8AC3E}">
        <p14:creationId xmlns:p14="http://schemas.microsoft.com/office/powerpoint/2010/main" val="1877946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43843-31E1-D6DB-913C-CDCCE908BF9C}"/>
              </a:ext>
            </a:extLst>
          </p:cNvPr>
          <p:cNvSpPr>
            <a:spLocks noGrp="1"/>
          </p:cNvSpPr>
          <p:nvPr>
            <p:ph type="title"/>
          </p:nvPr>
        </p:nvSpPr>
        <p:spPr>
          <a:xfrm>
            <a:off x="838200" y="0"/>
            <a:ext cx="10515600" cy="1325563"/>
          </a:xfrm>
        </p:spPr>
        <p:txBody>
          <a:bodyPr/>
          <a:lstStyle/>
          <a:p>
            <a:pPr algn="ctr"/>
            <a:r>
              <a:rPr lang="en-US" dirty="0"/>
              <a:t>What does OCC Spend TOSS Revenue on?</a:t>
            </a:r>
          </a:p>
        </p:txBody>
      </p:sp>
      <p:pic>
        <p:nvPicPr>
          <p:cNvPr id="4" name="Picture 3">
            <a:extLst>
              <a:ext uri="{FF2B5EF4-FFF2-40B4-BE49-F238E27FC236}">
                <a16:creationId xmlns:a16="http://schemas.microsoft.com/office/drawing/2014/main" id="{860BC12E-209A-6F5D-C175-D1A1206CC13F}"/>
              </a:ext>
            </a:extLst>
          </p:cNvPr>
          <p:cNvPicPr>
            <a:picLocks noChangeAspect="1"/>
          </p:cNvPicPr>
          <p:nvPr/>
        </p:nvPicPr>
        <p:blipFill>
          <a:blip r:embed="rId2" cstate="print"/>
          <a:stretch>
            <a:fillRect/>
          </a:stretch>
        </p:blipFill>
        <p:spPr>
          <a:xfrm>
            <a:off x="445943" y="960582"/>
            <a:ext cx="11300114" cy="5897418"/>
          </a:xfrm>
          <a:prstGeom prst="rect">
            <a:avLst/>
          </a:prstGeom>
        </p:spPr>
      </p:pic>
      <p:pic>
        <p:nvPicPr>
          <p:cNvPr id="1026" name="Picture 2"/>
          <p:cNvPicPr>
            <a:picLocks noChangeAspect="1" noChangeArrowheads="1"/>
          </p:cNvPicPr>
          <p:nvPr/>
        </p:nvPicPr>
        <p:blipFill>
          <a:blip r:embed="rId3" cstate="print"/>
          <a:srcRect/>
          <a:stretch>
            <a:fillRect/>
          </a:stretch>
        </p:blipFill>
        <p:spPr bwMode="auto">
          <a:xfrm>
            <a:off x="429143" y="664785"/>
            <a:ext cx="11309652" cy="6193215"/>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E777BACB-61AF-4871-88F6-4C64DB8C73D0}"/>
              </a:ext>
            </a:extLst>
          </p:cNvPr>
          <p:cNvSpPr>
            <a:spLocks noGrp="1"/>
          </p:cNvSpPr>
          <p:nvPr>
            <p:ph type="sldNum" sz="quarter" idx="12"/>
          </p:nvPr>
        </p:nvSpPr>
        <p:spPr/>
        <p:txBody>
          <a:bodyPr/>
          <a:lstStyle/>
          <a:p>
            <a:fld id="{B27DD841-9DFC-4EEC-9042-92AAF1BEA818}" type="slidenum">
              <a:rPr lang="en-US" smtClean="0"/>
              <a:pPr/>
              <a:t>52</a:t>
            </a:fld>
            <a:endParaRPr lang="en-US"/>
          </a:p>
        </p:txBody>
      </p:sp>
    </p:spTree>
    <p:extLst>
      <p:ext uri="{BB962C8B-B14F-4D97-AF65-F5344CB8AC3E}">
        <p14:creationId xmlns:p14="http://schemas.microsoft.com/office/powerpoint/2010/main" val="38176583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A7EA5B-BBBF-48DE-A108-7DC22CE96BD8}"/>
              </a:ext>
            </a:extLst>
          </p:cNvPr>
          <p:cNvSpPr>
            <a:spLocks noGrp="1"/>
          </p:cNvSpPr>
          <p:nvPr>
            <p:ph type="title"/>
          </p:nvPr>
        </p:nvSpPr>
        <p:spPr>
          <a:xfrm>
            <a:off x="457199" y="2742595"/>
            <a:ext cx="5204013" cy="1370940"/>
          </a:xfrm>
        </p:spPr>
        <p:txBody>
          <a:bodyPr/>
          <a:lstStyle/>
          <a:p>
            <a:r>
              <a:rPr lang="en-US" dirty="0"/>
              <a:t>Transportation Pipeline Safety</a:t>
            </a:r>
          </a:p>
        </p:txBody>
      </p:sp>
      <p:sp>
        <p:nvSpPr>
          <p:cNvPr id="5" name="Slide Number Placeholder 4">
            <a:extLst>
              <a:ext uri="{FF2B5EF4-FFF2-40B4-BE49-F238E27FC236}">
                <a16:creationId xmlns:a16="http://schemas.microsoft.com/office/drawing/2014/main" id="{FAEF50C3-5D5B-16B3-7302-9FA60E03E6E5}"/>
              </a:ext>
            </a:extLst>
          </p:cNvPr>
          <p:cNvSpPr>
            <a:spLocks noGrp="1"/>
          </p:cNvSpPr>
          <p:nvPr>
            <p:ph type="sldNum" sz="quarter" idx="12"/>
          </p:nvPr>
        </p:nvSpPr>
        <p:spPr/>
        <p:txBody>
          <a:bodyPr/>
          <a:lstStyle/>
          <a:p>
            <a:fld id="{DB7DDC46-2E90-8640-BEFE-F54DCCD857ED}" type="slidenum">
              <a:rPr lang="en-US" smtClean="0"/>
              <a:pPr/>
              <a:t>53</a:t>
            </a:fld>
            <a:endParaRPr lang="en-US"/>
          </a:p>
        </p:txBody>
      </p:sp>
      <p:sp>
        <p:nvSpPr>
          <p:cNvPr id="4" name="TextBox 3">
            <a:extLst>
              <a:ext uri="{FF2B5EF4-FFF2-40B4-BE49-F238E27FC236}">
                <a16:creationId xmlns:a16="http://schemas.microsoft.com/office/drawing/2014/main" id="{285367BC-11BF-167A-E759-A193552166B6}"/>
              </a:ext>
            </a:extLst>
          </p:cNvPr>
          <p:cNvSpPr txBox="1"/>
          <p:nvPr/>
        </p:nvSpPr>
        <p:spPr>
          <a:xfrm>
            <a:off x="224074" y="6354633"/>
            <a:ext cx="6097508" cy="246221"/>
          </a:xfrm>
          <a:prstGeom prst="rect">
            <a:avLst/>
          </a:prstGeom>
          <a:noFill/>
        </p:spPr>
        <p:txBody>
          <a:bodyPr wrap="square">
            <a:spAutoFit/>
          </a:bodyPr>
          <a:lstStyle/>
          <a:p>
            <a:r>
              <a:rPr lang="en-US" sz="1000" dirty="0">
                <a:solidFill>
                  <a:schemeClr val="bg1"/>
                </a:solidFill>
              </a:rPr>
              <a:t>Oklahoma Corporation Commission | Transportation Division</a:t>
            </a:r>
          </a:p>
        </p:txBody>
      </p:sp>
    </p:spTree>
    <p:extLst>
      <p:ext uri="{BB962C8B-B14F-4D97-AF65-F5344CB8AC3E}">
        <p14:creationId xmlns:p14="http://schemas.microsoft.com/office/powerpoint/2010/main" val="286804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44158"/>
            <a:ext cx="11394141" cy="569701"/>
          </a:xfrm>
        </p:spPr>
        <p:txBody>
          <a:bodyPr>
            <a:noAutofit/>
          </a:bodyPr>
          <a:lstStyle/>
          <a:p>
            <a:r>
              <a:rPr lang="en-US" sz="3200" dirty="0">
                <a:solidFill>
                  <a:schemeClr val="bg1"/>
                </a:solidFill>
                <a:ea typeface="+mj-lt"/>
                <a:cs typeface="+mj-lt"/>
              </a:rPr>
              <a:t>Pipeline Safety</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54</a:t>
            </a:fld>
            <a:endParaRPr lang="en-US"/>
          </a:p>
        </p:txBody>
      </p:sp>
      <p:sp>
        <p:nvSpPr>
          <p:cNvPr id="10" name="Content Placeholder 2">
            <a:extLst>
              <a:ext uri="{FF2B5EF4-FFF2-40B4-BE49-F238E27FC236}">
                <a16:creationId xmlns:a16="http://schemas.microsoft.com/office/drawing/2014/main" id="{0802ABED-7316-34A2-3145-D0BDD24766B0}"/>
              </a:ext>
            </a:extLst>
          </p:cNvPr>
          <p:cNvSpPr>
            <a:spLocks noGrp="1"/>
          </p:cNvSpPr>
          <p:nvPr>
            <p:ph idx="1"/>
          </p:nvPr>
        </p:nvSpPr>
        <p:spPr>
          <a:xfrm>
            <a:off x="665238" y="5140476"/>
            <a:ext cx="10865938" cy="1597831"/>
          </a:xfrm>
        </p:spPr>
        <p:txBody>
          <a:bodyPr vert="horz" lIns="0" tIns="45720" rIns="91440" bIns="45720" rtlCol="0" anchor="t">
            <a:noAutofit/>
          </a:bodyPr>
          <a:lstStyle/>
          <a:p>
            <a:pPr>
              <a:buFont typeface="Arial"/>
              <a:buChar char="•"/>
            </a:pPr>
            <a:r>
              <a:rPr lang="en-US" sz="1800" dirty="0">
                <a:latin typeface="Montserrat"/>
                <a:cs typeface="Arial"/>
              </a:rPr>
              <a:t>The department enforces federal rules and regulations on pipeline operators, including Gas Gathering, Gas Transmission, Gas Distribution, Hazardous Liquid (Crude, Products, HVLs, CO2) and UNGS</a:t>
            </a:r>
            <a:endParaRPr lang="en-US" sz="1800">
              <a:latin typeface="Montserrat"/>
            </a:endParaRPr>
          </a:p>
          <a:p>
            <a:pPr>
              <a:buFont typeface="Arial"/>
              <a:buChar char="•"/>
            </a:pPr>
            <a:r>
              <a:rPr lang="en-US" sz="1800" dirty="0">
                <a:latin typeface="Montserrat"/>
                <a:cs typeface="Arial"/>
              </a:rPr>
              <a:t>With the federal rule changes of May 2022, the miles of piping regulated by the department went from 48,000 miles to an additional 100,000+ miles.</a:t>
            </a:r>
          </a:p>
        </p:txBody>
      </p:sp>
      <p:pic>
        <p:nvPicPr>
          <p:cNvPr id="7" name="Picture Placeholder 8">
            <a:extLst>
              <a:ext uri="{FF2B5EF4-FFF2-40B4-BE49-F238E27FC236}">
                <a16:creationId xmlns:a16="http://schemas.microsoft.com/office/drawing/2014/main" id="{1B67F76F-AF42-BE4C-E951-9FAE33545DBF}"/>
              </a:ext>
            </a:extLst>
          </p:cNvPr>
          <p:cNvPicPr>
            <a:picLocks noChangeAspect="1"/>
          </p:cNvPicPr>
          <p:nvPr/>
        </p:nvPicPr>
        <p:blipFill rotWithShape="1">
          <a:blip r:embed="rId2">
            <a:extLst>
              <a:ext uri="{28A0092B-C50C-407E-A947-70E740481C1C}">
                <a14:useLocalDpi xmlns:a14="http://schemas.microsoft.com/office/drawing/2010/main" val="0"/>
              </a:ext>
            </a:extLst>
          </a:blip>
          <a:srcRect t="17537" r="9091" b="14281"/>
          <a:stretch/>
        </p:blipFill>
        <p:spPr>
          <a:xfrm>
            <a:off x="2966357" y="1499820"/>
            <a:ext cx="6259266" cy="3519705"/>
          </a:xfrm>
          <a:prstGeom prst="rect">
            <a:avLst/>
          </a:prstGeom>
        </p:spPr>
      </p:pic>
    </p:spTree>
    <p:extLst>
      <p:ext uri="{BB962C8B-B14F-4D97-AF65-F5344CB8AC3E}">
        <p14:creationId xmlns:p14="http://schemas.microsoft.com/office/powerpoint/2010/main" val="35811426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F70488B-9D20-4EA7-B1EE-D5DBBB96839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4099" t="18048" b="10027"/>
          <a:stretch/>
        </p:blipFill>
        <p:spPr>
          <a:xfrm>
            <a:off x="0" y="10"/>
            <a:ext cx="12191980" cy="6857990"/>
          </a:xfrm>
          <a:prstGeom prst="rect">
            <a:avLst/>
          </a:prstGeom>
        </p:spPr>
      </p:pic>
      <p:sp>
        <p:nvSpPr>
          <p:cNvPr id="14" name="Rectangle 13">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C54E909-7841-49B9-A17F-695912CF5CBE}"/>
              </a:ext>
            </a:extLst>
          </p:cNvPr>
          <p:cNvSpPr>
            <a:spLocks noGrp="1"/>
          </p:cNvSpPr>
          <p:nvPr>
            <p:ph idx="1"/>
          </p:nvPr>
        </p:nvSpPr>
        <p:spPr>
          <a:xfrm>
            <a:off x="7628338" y="494544"/>
            <a:ext cx="4103493" cy="5594529"/>
          </a:xfrm>
        </p:spPr>
        <p:txBody>
          <a:bodyPr vert="horz" lIns="91440" tIns="45720" rIns="91440" bIns="45720" rtlCol="0" anchor="t">
            <a:normAutofit lnSpcReduction="10000"/>
          </a:bodyPr>
          <a:lstStyle/>
          <a:p>
            <a:r>
              <a:rPr lang="en-US" sz="1800" dirty="0"/>
              <a:t>In addition to standard O&amp;M inspections of procedures &amp; records the department performs six specialized inspections of operators.</a:t>
            </a:r>
            <a:endParaRPr lang="en-US" sz="1800"/>
          </a:p>
          <a:p>
            <a:r>
              <a:rPr lang="en-US" sz="1800" dirty="0"/>
              <a:t>The department oversees 290+ operators and enforces excavation damage occurring to regulated oil or gas pipelines in Oklahoma. </a:t>
            </a:r>
            <a:endParaRPr lang="en-US" sz="1800"/>
          </a:p>
          <a:p>
            <a:r>
              <a:rPr lang="en-US" sz="1800" dirty="0"/>
              <a:t>There are approximately 1900 excavation damage events a year. </a:t>
            </a:r>
            <a:endParaRPr lang="en-US" sz="1800"/>
          </a:p>
          <a:p>
            <a:r>
              <a:rPr lang="en-US" sz="1800" dirty="0"/>
              <a:t>The Department includes:</a:t>
            </a:r>
            <a:endParaRPr lang="en-US" sz="1800"/>
          </a:p>
          <a:p>
            <a:pPr marL="438785" lvl="1" indent="-228600"/>
            <a:r>
              <a:rPr lang="en-US" sz="1800" dirty="0"/>
              <a:t>1 manager</a:t>
            </a:r>
            <a:endParaRPr lang="en-US" sz="1800"/>
          </a:p>
          <a:p>
            <a:pPr marL="438785" lvl="1" indent="-228600"/>
            <a:r>
              <a:rPr lang="en-US" sz="1800" dirty="0"/>
              <a:t>2 Field Supervisors</a:t>
            </a:r>
            <a:endParaRPr lang="en-US" sz="1800"/>
          </a:p>
          <a:p>
            <a:pPr marL="438785" lvl="1" indent="-228600"/>
            <a:r>
              <a:rPr lang="en-US" sz="1800" dirty="0"/>
              <a:t>2 Administrative Officers</a:t>
            </a:r>
            <a:endParaRPr lang="en-US" sz="1800"/>
          </a:p>
          <a:p>
            <a:pPr marL="438785" lvl="1" indent="-228600"/>
            <a:r>
              <a:rPr lang="en-US" sz="1800" dirty="0"/>
              <a:t>16 Field Inspectors</a:t>
            </a:r>
          </a:p>
        </p:txBody>
      </p:sp>
      <p:sp>
        <p:nvSpPr>
          <p:cNvPr id="5" name="Slide Number Placeholder 4">
            <a:extLst>
              <a:ext uri="{FF2B5EF4-FFF2-40B4-BE49-F238E27FC236}">
                <a16:creationId xmlns:a16="http://schemas.microsoft.com/office/drawing/2014/main" id="{A4461E74-03A7-4DA3-9AFA-F0795C9E04CC}"/>
              </a:ext>
            </a:extLst>
          </p:cNvPr>
          <p:cNvSpPr>
            <a:spLocks noGrp="1"/>
          </p:cNvSpPr>
          <p:nvPr>
            <p:ph type="sldNum" sz="quarter" idx="12"/>
          </p:nvPr>
        </p:nvSpPr>
        <p:spPr>
          <a:xfrm>
            <a:off x="11514116" y="6367643"/>
            <a:ext cx="431866" cy="365125"/>
          </a:xfrm>
        </p:spPr>
        <p:txBody>
          <a:bodyPr vert="horz" lIns="91440" tIns="45720" rIns="91440" bIns="45720" rtlCol="0" anchor="ctr">
            <a:normAutofit/>
          </a:bodyPr>
          <a:lstStyle/>
          <a:p>
            <a:pPr>
              <a:spcAft>
                <a:spcPts val="600"/>
              </a:spcAft>
              <a:defRPr/>
            </a:pPr>
            <a:fld id="{DB7DDC46-2E90-8640-BEFE-F54DCCD857ED}" type="slidenum">
              <a:rPr lang="en-US" sz="1200">
                <a:solidFill>
                  <a:srgbClr val="FFFFFF"/>
                </a:solidFill>
                <a:latin typeface="Montserrat" panose="00000500000000000000" pitchFamily="50" charset="0"/>
              </a:rPr>
              <a:pPr>
                <a:spcAft>
                  <a:spcPts val="600"/>
                </a:spcAft>
                <a:defRPr/>
              </a:pPr>
              <a:t>55</a:t>
            </a:fld>
            <a:endParaRPr lang="en-US" sz="1200" dirty="0">
              <a:solidFill>
                <a:srgbClr val="FFFFFF"/>
              </a:solidFill>
              <a:latin typeface="Montserrat" panose="00000500000000000000" pitchFamily="50" charset="0"/>
            </a:endParaRPr>
          </a:p>
        </p:txBody>
      </p:sp>
    </p:spTree>
    <p:extLst>
      <p:ext uri="{BB962C8B-B14F-4D97-AF65-F5344CB8AC3E}">
        <p14:creationId xmlns:p14="http://schemas.microsoft.com/office/powerpoint/2010/main" val="11212535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BA25-2EED-2549-9BF9-D5772779B07D}"/>
              </a:ext>
            </a:extLst>
          </p:cNvPr>
          <p:cNvSpPr>
            <a:spLocks noGrp="1"/>
          </p:cNvSpPr>
          <p:nvPr>
            <p:ph type="title"/>
          </p:nvPr>
        </p:nvSpPr>
        <p:spPr>
          <a:xfrm>
            <a:off x="457199" y="2476500"/>
            <a:ext cx="5204013" cy="1903130"/>
          </a:xfrm>
        </p:spPr>
        <p:txBody>
          <a:bodyPr/>
          <a:lstStyle/>
          <a:p>
            <a:r>
              <a:rPr lang="en-US" dirty="0"/>
              <a:t>Transportation Railroad Department </a:t>
            </a:r>
          </a:p>
        </p:txBody>
      </p:sp>
      <p:sp>
        <p:nvSpPr>
          <p:cNvPr id="4" name="Slide Number Placeholder 3"/>
          <p:cNvSpPr>
            <a:spLocks noGrp="1"/>
          </p:cNvSpPr>
          <p:nvPr>
            <p:ph type="sldNum" sz="quarter" idx="12"/>
          </p:nvPr>
        </p:nvSpPr>
        <p:spPr/>
        <p:txBody>
          <a:bodyPr/>
          <a:lstStyle/>
          <a:p>
            <a:fld id="{DB7DDC46-2E90-8640-BEFE-F54DCCD857ED}" type="slidenum">
              <a:rPr lang="en-US" smtClean="0"/>
              <a:pPr/>
              <a:t>56</a:t>
            </a:fld>
            <a:endParaRPr lang="en-US"/>
          </a:p>
        </p:txBody>
      </p:sp>
      <p:sp>
        <p:nvSpPr>
          <p:cNvPr id="6" name="TextBox 5">
            <a:extLst>
              <a:ext uri="{FF2B5EF4-FFF2-40B4-BE49-F238E27FC236}">
                <a16:creationId xmlns:a16="http://schemas.microsoft.com/office/drawing/2014/main" id="{285367BC-11BF-167A-E759-A193552166B6}"/>
              </a:ext>
            </a:extLst>
          </p:cNvPr>
          <p:cNvSpPr txBox="1"/>
          <p:nvPr/>
        </p:nvSpPr>
        <p:spPr>
          <a:xfrm>
            <a:off x="224074" y="6354633"/>
            <a:ext cx="6097508" cy="246221"/>
          </a:xfrm>
          <a:prstGeom prst="rect">
            <a:avLst/>
          </a:prstGeom>
          <a:noFill/>
        </p:spPr>
        <p:txBody>
          <a:bodyPr wrap="square">
            <a:spAutoFit/>
          </a:bodyPr>
          <a:lstStyle/>
          <a:p>
            <a:r>
              <a:rPr lang="en-US" sz="1000" dirty="0">
                <a:solidFill>
                  <a:schemeClr val="bg1"/>
                </a:solidFill>
              </a:rPr>
              <a:t>Oklahoma Corporation Commission | Transportation Division </a:t>
            </a:r>
          </a:p>
        </p:txBody>
      </p:sp>
    </p:spTree>
    <p:extLst>
      <p:ext uri="{BB962C8B-B14F-4D97-AF65-F5344CB8AC3E}">
        <p14:creationId xmlns:p14="http://schemas.microsoft.com/office/powerpoint/2010/main" val="3865818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44158"/>
            <a:ext cx="11394141" cy="569701"/>
          </a:xfrm>
        </p:spPr>
        <p:txBody>
          <a:bodyPr>
            <a:noAutofit/>
          </a:bodyPr>
          <a:lstStyle/>
          <a:p>
            <a:r>
              <a:rPr lang="en-US" sz="3200" dirty="0">
                <a:solidFill>
                  <a:schemeClr val="bg1"/>
                </a:solidFill>
                <a:ea typeface="+mj-lt"/>
                <a:cs typeface="+mj-lt"/>
              </a:rPr>
              <a:t>Commission Regulation of Railroads</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57</a:t>
            </a:fld>
            <a:endParaRPr lang="en-US"/>
          </a:p>
        </p:txBody>
      </p:sp>
      <p:sp>
        <p:nvSpPr>
          <p:cNvPr id="10" name="Content Placeholder 2">
            <a:extLst>
              <a:ext uri="{FF2B5EF4-FFF2-40B4-BE49-F238E27FC236}">
                <a16:creationId xmlns:a16="http://schemas.microsoft.com/office/drawing/2014/main" id="{0802ABED-7316-34A2-3145-D0BDD24766B0}"/>
              </a:ext>
            </a:extLst>
          </p:cNvPr>
          <p:cNvSpPr>
            <a:spLocks noGrp="1"/>
          </p:cNvSpPr>
          <p:nvPr>
            <p:ph idx="1"/>
          </p:nvPr>
        </p:nvSpPr>
        <p:spPr>
          <a:xfrm>
            <a:off x="457199" y="1554238"/>
            <a:ext cx="5471462" cy="3750782"/>
          </a:xfrm>
        </p:spPr>
        <p:txBody>
          <a:bodyPr vert="horz" lIns="0" tIns="45720" rIns="91440" bIns="45720" rtlCol="0" anchor="t">
            <a:noAutofit/>
          </a:bodyPr>
          <a:lstStyle/>
          <a:p>
            <a:pPr>
              <a:buNone/>
            </a:pPr>
            <a:r>
              <a:rPr lang="en-US" sz="1800" b="1" dirty="0">
                <a:solidFill>
                  <a:schemeClr val="accent6"/>
                </a:solidFill>
                <a:latin typeface="Montserrat"/>
                <a:cs typeface="Arial"/>
              </a:rPr>
              <a:t>The commission regulates:</a:t>
            </a:r>
            <a:endParaRPr lang="en-US" sz="1800" dirty="0">
              <a:solidFill>
                <a:schemeClr val="accent6"/>
              </a:solidFill>
              <a:latin typeface="Montserrat"/>
              <a:cs typeface="Arial"/>
            </a:endParaRPr>
          </a:p>
          <a:p>
            <a:pPr>
              <a:buFont typeface="Arial"/>
              <a:buChar char="•"/>
            </a:pPr>
            <a:r>
              <a:rPr lang="en-US" sz="1600" dirty="0">
                <a:latin typeface="Montserrat"/>
                <a:cs typeface="Arial"/>
              </a:rPr>
              <a:t>All </a:t>
            </a:r>
            <a:r>
              <a:rPr lang="en-US" sz="1600" i="1" dirty="0">
                <a:latin typeface="Montserrat"/>
                <a:cs typeface="Arial"/>
              </a:rPr>
              <a:t>public</a:t>
            </a:r>
            <a:r>
              <a:rPr lang="en-US" sz="1600" dirty="0">
                <a:latin typeface="Montserrat"/>
                <a:cs typeface="Arial"/>
              </a:rPr>
              <a:t>, </a:t>
            </a:r>
            <a:r>
              <a:rPr lang="en-US" sz="1600" i="1" dirty="0">
                <a:latin typeface="Montserrat"/>
                <a:cs typeface="Arial"/>
              </a:rPr>
              <a:t>at-grade </a:t>
            </a:r>
            <a:r>
              <a:rPr lang="en-US" sz="1600" dirty="0">
                <a:latin typeface="Montserrat"/>
                <a:cs typeface="Arial"/>
              </a:rPr>
              <a:t>(street-level) railroad crossings quality. </a:t>
            </a:r>
          </a:p>
          <a:p>
            <a:pPr>
              <a:buFont typeface="Arial"/>
              <a:buChar char="•"/>
            </a:pPr>
            <a:r>
              <a:rPr lang="en-US" sz="1600" dirty="0">
                <a:latin typeface="Montserrat"/>
                <a:cs typeface="Arial"/>
              </a:rPr>
              <a:t>Public crossings are those that intersect with a road under the jurisdiction of and maintained by a public authority and open to the traveling public.</a:t>
            </a:r>
          </a:p>
          <a:p>
            <a:pPr>
              <a:buFont typeface="Arial"/>
              <a:buChar char="•"/>
            </a:pPr>
            <a:r>
              <a:rPr lang="en-US" sz="1600" dirty="0">
                <a:latin typeface="Montserrat"/>
                <a:cs typeface="Arial"/>
              </a:rPr>
              <a:t>All approaches (</a:t>
            </a:r>
            <a:r>
              <a:rPr lang="en-US" sz="1600" i="1" dirty="0">
                <a:latin typeface="Montserrat"/>
                <a:cs typeface="Arial"/>
              </a:rPr>
              <a:t>the road on both sides of the crossing</a:t>
            </a:r>
            <a:r>
              <a:rPr lang="en-US" sz="1600" dirty="0">
                <a:latin typeface="Montserrat"/>
                <a:cs typeface="Arial"/>
              </a:rPr>
              <a:t>) must be under the jurisdiction of the public authority and </a:t>
            </a:r>
            <a:r>
              <a:rPr lang="en-US" sz="1600" i="1" dirty="0">
                <a:latin typeface="Montserrat"/>
                <a:cs typeface="Arial"/>
              </a:rPr>
              <a:t>no approach may be on private property</a:t>
            </a:r>
            <a:r>
              <a:rPr lang="en-US" sz="1600" dirty="0">
                <a:latin typeface="Montserrat"/>
                <a:cs typeface="Arial"/>
              </a:rPr>
              <a:t>. </a:t>
            </a:r>
          </a:p>
          <a:p>
            <a:pPr>
              <a:buFont typeface="Arial"/>
              <a:buChar char="•"/>
            </a:pPr>
            <a:r>
              <a:rPr lang="en-US" sz="1600" dirty="0">
                <a:latin typeface="Montserrat"/>
                <a:cs typeface="Arial"/>
              </a:rPr>
              <a:t>Crossing sightlines and trash abatement are also under Commission authority.</a:t>
            </a:r>
          </a:p>
        </p:txBody>
      </p:sp>
      <p:pic>
        <p:nvPicPr>
          <p:cNvPr id="7" name="Picture Placeholder 8">
            <a:extLst>
              <a:ext uri="{FF2B5EF4-FFF2-40B4-BE49-F238E27FC236}">
                <a16:creationId xmlns:a16="http://schemas.microsoft.com/office/drawing/2014/main" id="{057CF536-FFF1-01BC-C412-A2A7540A5DAB}"/>
              </a:ext>
            </a:extLst>
          </p:cNvPr>
          <p:cNvPicPr>
            <a:picLocks noChangeAspect="1"/>
          </p:cNvPicPr>
          <p:nvPr/>
        </p:nvPicPr>
        <p:blipFill rotWithShape="1">
          <a:blip r:embed="rId2"/>
          <a:srcRect b="5436"/>
          <a:stretch/>
        </p:blipFill>
        <p:spPr>
          <a:xfrm>
            <a:off x="5915070" y="1554248"/>
            <a:ext cx="5406071" cy="3822086"/>
          </a:xfrm>
          <a:prstGeom prst="rect">
            <a:avLst/>
          </a:prstGeom>
        </p:spPr>
      </p:pic>
    </p:spTree>
    <p:extLst>
      <p:ext uri="{BB962C8B-B14F-4D97-AF65-F5344CB8AC3E}">
        <p14:creationId xmlns:p14="http://schemas.microsoft.com/office/powerpoint/2010/main" val="26404163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6" name="Picture 3" descr="D:\Users\Mark Willingham\Desktop\Presentation\SPOE.JPG">
            <a:extLst>
              <a:ext uri="{FF2B5EF4-FFF2-40B4-BE49-F238E27FC236}">
                <a16:creationId xmlns:a16="http://schemas.microsoft.com/office/drawing/2014/main" id="{83263A01-BC9B-A6A6-1D25-9EB1807C7995}"/>
              </a:ext>
            </a:extLst>
          </p:cNvPr>
          <p:cNvPicPr>
            <a:picLocks noChangeAspect="1" noChangeArrowheads="1"/>
          </p:cNvPicPr>
          <p:nvPr/>
        </p:nvPicPr>
        <p:blipFill>
          <a:blip r:embed="rId2" cstate="print"/>
          <a:srcRect/>
          <a:stretch>
            <a:fillRect/>
          </a:stretch>
        </p:blipFill>
        <p:spPr bwMode="auto">
          <a:xfrm>
            <a:off x="3087691" y="1678599"/>
            <a:ext cx="6022223" cy="3497942"/>
          </a:xfrm>
          <a:prstGeom prst="rect">
            <a:avLst/>
          </a:prstGeom>
          <a:noFill/>
        </p:spPr>
      </p:pic>
      <p:sp>
        <p:nvSpPr>
          <p:cNvPr id="2" name="Title 1"/>
          <p:cNvSpPr>
            <a:spLocks noGrp="1"/>
          </p:cNvSpPr>
          <p:nvPr>
            <p:ph type="ctrTitle"/>
          </p:nvPr>
        </p:nvSpPr>
        <p:spPr>
          <a:xfrm>
            <a:off x="4774595" y="200891"/>
            <a:ext cx="2643140" cy="1095389"/>
          </a:xfrm>
          <a:noFill/>
        </p:spPr>
        <p:txBody>
          <a:bodyPr>
            <a:noAutofit/>
            <a:scene3d>
              <a:camera prst="orthographicFront"/>
              <a:lightRig rig="soft" dir="t">
                <a:rot lat="0" lon="0" rev="17220000"/>
              </a:lightRig>
            </a:scene3d>
          </a:bodyPr>
          <a:lstStyle/>
          <a:p>
            <a:pPr algn="ctr"/>
            <a:r>
              <a:rPr lang="en-US" sz="6600" dirty="0">
                <a:solidFill>
                  <a:schemeClr val="bg1"/>
                </a:solidFill>
                <a:effectLst>
                  <a:outerShdw blurRad="50800" dist="38100" dir="2700000" algn="tl" rotWithShape="0">
                    <a:prstClr val="black">
                      <a:alpha val="40000"/>
                    </a:prstClr>
                  </a:outerShdw>
                </a:effectLst>
              </a:rPr>
              <a:t>Q&amp;A</a:t>
            </a:r>
          </a:p>
        </p:txBody>
      </p:sp>
      <p:sp>
        <p:nvSpPr>
          <p:cNvPr id="3" name="Subtitle 2"/>
          <p:cNvSpPr>
            <a:spLocks noGrp="1"/>
          </p:cNvSpPr>
          <p:nvPr>
            <p:ph type="subTitle" idx="1"/>
          </p:nvPr>
        </p:nvSpPr>
        <p:spPr>
          <a:xfrm>
            <a:off x="4499428" y="5529945"/>
            <a:ext cx="3179617" cy="1046017"/>
          </a:xfrm>
          <a:noFill/>
        </p:spPr>
        <p:txBody>
          <a:bodyPr>
            <a:normAutofit/>
          </a:bodyPr>
          <a:lstStyle/>
          <a:p>
            <a:r>
              <a:rPr lang="en-US" b="1" dirty="0">
                <a:solidFill>
                  <a:schemeClr val="bg1"/>
                </a:solidFill>
                <a:effectLst>
                  <a:outerShdw blurRad="50800" dist="50800" dir="5400000" algn="ctr" rotWithShape="0">
                    <a:srgbClr val="000000">
                      <a:alpha val="40000"/>
                    </a:srgbClr>
                  </a:outerShdw>
                </a:effectLst>
                <a:latin typeface="+mj-lt"/>
              </a:rPr>
              <a:t>Mark A. Willingham</a:t>
            </a:r>
          </a:p>
          <a:p>
            <a:r>
              <a:rPr lang="en-US" b="1" dirty="0">
                <a:solidFill>
                  <a:schemeClr val="bg1"/>
                </a:solidFill>
                <a:effectLst>
                  <a:outerShdw blurRad="50800" dist="50800" dir="5400000" algn="ctr" rotWithShape="0">
                    <a:srgbClr val="000000">
                      <a:alpha val="40000"/>
                    </a:srgbClr>
                  </a:outerShdw>
                </a:effectLst>
                <a:latin typeface="+mj-lt"/>
              </a:rPr>
              <a:t>Chief Legal Counsel</a:t>
            </a:r>
          </a:p>
          <a:p>
            <a:r>
              <a:rPr lang="en-US" b="1" dirty="0">
                <a:solidFill>
                  <a:schemeClr val="bg1"/>
                </a:solidFill>
                <a:effectLst>
                  <a:outerShdw blurRad="50800" dist="50800" dir="5400000" algn="ctr" rotWithShape="0">
                    <a:srgbClr val="000000">
                      <a:alpha val="40000"/>
                    </a:srgbClr>
                  </a:outerShdw>
                </a:effectLst>
                <a:latin typeface="+mj-lt"/>
              </a:rPr>
              <a:t>Mark.Willingham@occ.ok.gov</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983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C:\Users\Mark Willingham\Desktop\Enforcement1.jpg">
            <a:extLst>
              <a:ext uri="{FF2B5EF4-FFF2-40B4-BE49-F238E27FC236}">
                <a16:creationId xmlns:a16="http://schemas.microsoft.com/office/drawing/2014/main" id="{DC7DA7AB-7F38-9409-9BE3-3E36A0C7EC7D}"/>
              </a:ext>
            </a:extLst>
          </p:cNvPr>
          <p:cNvPicPr>
            <a:picLocks noGrp="1" noChangeAspect="1" noChangeArrowheads="1"/>
          </p:cNvPicPr>
          <p:nvPr>
            <p:ph idx="1"/>
          </p:nvPr>
        </p:nvPicPr>
        <p:blipFill rotWithShape="1">
          <a:blip r:embed="rId2"/>
          <a:srcRect l="9529" r="16411" b="2739"/>
          <a:stretch/>
        </p:blipFill>
        <p:spPr bwMode="auto">
          <a:xfrm>
            <a:off x="2236304" y="572776"/>
            <a:ext cx="7722032" cy="6282089"/>
          </a:xfrm>
          <a:prstGeom prst="rect">
            <a:avLst/>
          </a:prstGeom>
          <a:noFill/>
        </p:spPr>
      </p:pic>
      <p:sp>
        <p:nvSpPr>
          <p:cNvPr id="7" name="Title 6"/>
          <p:cNvSpPr>
            <a:spLocks noGrp="1"/>
          </p:cNvSpPr>
          <p:nvPr>
            <p:ph type="title"/>
          </p:nvPr>
        </p:nvSpPr>
        <p:spPr>
          <a:xfrm>
            <a:off x="215153" y="154641"/>
            <a:ext cx="11394140" cy="837374"/>
          </a:xfrm>
        </p:spPr>
        <p:txBody>
          <a:bodyPr/>
          <a:lstStyle/>
          <a:p>
            <a:r>
              <a:rPr lang="en-US" dirty="0"/>
              <a:t>Enforcement Organizational Chart</a:t>
            </a:r>
          </a:p>
        </p:txBody>
      </p:sp>
      <p:sp>
        <p:nvSpPr>
          <p:cNvPr id="14" name="Slide Number Placeholder 13"/>
          <p:cNvSpPr>
            <a:spLocks noGrp="1"/>
          </p:cNvSpPr>
          <p:nvPr>
            <p:ph type="sldNum" sz="quarter" idx="12"/>
          </p:nvPr>
        </p:nvSpPr>
        <p:spPr/>
        <p:txBody>
          <a:bodyPr/>
          <a:lstStyle/>
          <a:p>
            <a:fld id="{DB7DDC46-2E90-8640-BEFE-F54DCCD857ED}" type="slidenum">
              <a:rPr lang="en-US" smtClean="0"/>
              <a:pPr/>
              <a:t>6</a:t>
            </a:fld>
            <a:endParaRPr lang="en-US"/>
          </a:p>
        </p:txBody>
      </p:sp>
    </p:spTree>
    <p:extLst>
      <p:ext uri="{BB962C8B-B14F-4D97-AF65-F5344CB8AC3E}">
        <p14:creationId xmlns:p14="http://schemas.microsoft.com/office/powerpoint/2010/main" val="41275165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5C4BFFA4-B2D8-40FC-8B19-86363D96EBD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703A48-9C43-4836-9EF8-20058BA92BEE}"/>
              </a:ext>
            </a:extLst>
          </p:cNvPr>
          <p:cNvSpPr>
            <a:spLocks noGrp="1"/>
          </p:cNvSpPr>
          <p:nvPr>
            <p:ph type="ctrTitle"/>
          </p:nvPr>
        </p:nvSpPr>
        <p:spPr>
          <a:xfrm>
            <a:off x="100890" y="418532"/>
            <a:ext cx="10972800" cy="817418"/>
          </a:xfrm>
        </p:spPr>
        <p:txBody>
          <a:bodyPr>
            <a:normAutofit fontScale="90000"/>
          </a:bodyPr>
          <a:lstStyle/>
          <a:p>
            <a:pPr algn="ctr"/>
            <a:r>
              <a:rPr lang="en-US" dirty="0">
                <a:solidFill>
                  <a:schemeClr val="bg1"/>
                </a:solidFill>
              </a:rPr>
              <a:t>Apportioned Fuel Tax Example</a:t>
            </a:r>
          </a:p>
        </p:txBody>
      </p:sp>
      <p:sp>
        <p:nvSpPr>
          <p:cNvPr id="3" name="Slide Number Placeholder 2">
            <a:extLst>
              <a:ext uri="{FF2B5EF4-FFF2-40B4-BE49-F238E27FC236}">
                <a16:creationId xmlns:a16="http://schemas.microsoft.com/office/drawing/2014/main" id="{E2511D48-8ABF-4242-B507-C9C137207D71}"/>
              </a:ext>
            </a:extLst>
          </p:cNvPr>
          <p:cNvSpPr>
            <a:spLocks noGrp="1"/>
          </p:cNvSpPr>
          <p:nvPr>
            <p:ph type="sldNum" sz="quarter" idx="12"/>
          </p:nvPr>
        </p:nvSpPr>
        <p:spPr/>
        <p:txBody>
          <a:bodyPr/>
          <a:lstStyle/>
          <a:p>
            <a:fld id="{B27DD841-9DFC-4EEC-9042-92AAF1BEA818}" type="slidenum">
              <a:rPr lang="en-US" smtClean="0"/>
              <a:pPr/>
              <a:t>60</a:t>
            </a:fld>
            <a:endParaRPr lang="en-US"/>
          </a:p>
        </p:txBody>
      </p:sp>
      <p:pic>
        <p:nvPicPr>
          <p:cNvPr id="9" name="Picture 8">
            <a:extLst>
              <a:ext uri="{FF2B5EF4-FFF2-40B4-BE49-F238E27FC236}">
                <a16:creationId xmlns:a16="http://schemas.microsoft.com/office/drawing/2014/main" id="{DB37D490-6FDD-4131-B352-92FFD450179A}"/>
              </a:ext>
            </a:extLst>
          </p:cNvPr>
          <p:cNvPicPr>
            <a:picLocks noChangeAspect="1"/>
          </p:cNvPicPr>
          <p:nvPr/>
        </p:nvPicPr>
        <p:blipFill>
          <a:blip r:embed="rId2"/>
          <a:stretch>
            <a:fillRect/>
          </a:stretch>
        </p:blipFill>
        <p:spPr>
          <a:xfrm>
            <a:off x="978592" y="2075764"/>
            <a:ext cx="10095098" cy="2300287"/>
          </a:xfrm>
          <a:prstGeom prst="rect">
            <a:avLst/>
          </a:prstGeom>
        </p:spPr>
      </p:pic>
    </p:spTree>
    <p:extLst>
      <p:ext uri="{BB962C8B-B14F-4D97-AF65-F5344CB8AC3E}">
        <p14:creationId xmlns:p14="http://schemas.microsoft.com/office/powerpoint/2010/main" val="1184340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rk Willingham\Desktop\KPOE Org Chart.jpg">
            <a:extLst>
              <a:ext uri="{FF2B5EF4-FFF2-40B4-BE49-F238E27FC236}">
                <a16:creationId xmlns:a16="http://schemas.microsoft.com/office/drawing/2014/main" id="{CBD25377-7A4D-83B8-94AD-4167C71195E9}"/>
              </a:ext>
            </a:extLst>
          </p:cNvPr>
          <p:cNvPicPr>
            <a:picLocks noChangeAspect="1" noChangeArrowheads="1"/>
          </p:cNvPicPr>
          <p:nvPr/>
        </p:nvPicPr>
        <p:blipFill rotWithShape="1">
          <a:blip r:embed="rId2"/>
          <a:srcRect l="11022" t="4331" b="1772"/>
          <a:stretch/>
        </p:blipFill>
        <p:spPr bwMode="auto">
          <a:xfrm>
            <a:off x="2123747" y="612041"/>
            <a:ext cx="7945564" cy="6180367"/>
          </a:xfrm>
          <a:prstGeom prst="rect">
            <a:avLst/>
          </a:prstGeom>
          <a:noFill/>
        </p:spPr>
      </p:pic>
      <p:sp>
        <p:nvSpPr>
          <p:cNvPr id="7" name="Title 6"/>
          <p:cNvSpPr>
            <a:spLocks noGrp="1"/>
          </p:cNvSpPr>
          <p:nvPr>
            <p:ph type="title"/>
          </p:nvPr>
        </p:nvSpPr>
        <p:spPr>
          <a:xfrm>
            <a:off x="215153" y="154641"/>
            <a:ext cx="11394140" cy="837374"/>
          </a:xfrm>
        </p:spPr>
        <p:txBody>
          <a:bodyPr/>
          <a:lstStyle/>
          <a:p>
            <a:r>
              <a:rPr lang="en-US" dirty="0"/>
              <a:t>Example POE Organizational Chart</a:t>
            </a:r>
          </a:p>
        </p:txBody>
      </p:sp>
      <p:sp>
        <p:nvSpPr>
          <p:cNvPr id="14" name="Slide Number Placeholder 13"/>
          <p:cNvSpPr>
            <a:spLocks noGrp="1"/>
          </p:cNvSpPr>
          <p:nvPr>
            <p:ph type="sldNum" sz="quarter" idx="12"/>
          </p:nvPr>
        </p:nvSpPr>
        <p:spPr/>
        <p:txBody>
          <a:bodyPr/>
          <a:lstStyle/>
          <a:p>
            <a:fld id="{DB7DDC46-2E90-8640-BEFE-F54DCCD857ED}" type="slidenum">
              <a:rPr lang="en-US" smtClean="0"/>
              <a:pPr/>
              <a:t>7</a:t>
            </a:fld>
            <a:endParaRPr lang="en-US"/>
          </a:p>
        </p:txBody>
      </p:sp>
    </p:spTree>
    <p:extLst>
      <p:ext uri="{BB962C8B-B14F-4D97-AF65-F5344CB8AC3E}">
        <p14:creationId xmlns:p14="http://schemas.microsoft.com/office/powerpoint/2010/main" val="1548894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Mark Willingham\Desktop\Task Force Presentation Material\POE Map_Page_1.jpg"/>
          <p:cNvPicPr>
            <a:picLocks noChangeAspect="1" noChangeArrowheads="1"/>
          </p:cNvPicPr>
          <p:nvPr/>
        </p:nvPicPr>
        <p:blipFill rotWithShape="1">
          <a:blip r:embed="rId2"/>
          <a:srcRect l="-63" t="1581" r="3918" b="2124"/>
          <a:stretch/>
        </p:blipFill>
        <p:spPr bwMode="auto">
          <a:xfrm rot="16200000">
            <a:off x="3436100" y="-721771"/>
            <a:ext cx="5320009" cy="9627684"/>
          </a:xfrm>
          <a:prstGeom prst="rect">
            <a:avLst/>
          </a:prstGeom>
          <a:noFill/>
        </p:spPr>
      </p:pic>
      <p:sp>
        <p:nvSpPr>
          <p:cNvPr id="4" name="Slide Number Placeholder 3"/>
          <p:cNvSpPr>
            <a:spLocks noGrp="1"/>
          </p:cNvSpPr>
          <p:nvPr>
            <p:ph type="sldNum" sz="quarter" idx="12"/>
          </p:nvPr>
        </p:nvSpPr>
        <p:spPr/>
        <p:txBody>
          <a:bodyPr/>
          <a:lstStyle/>
          <a:p>
            <a:fld id="{DB7DDC46-2E90-8640-BEFE-F54DCCD857ED}" type="slidenum">
              <a:rPr lang="en-US" smtClean="0"/>
              <a:pPr/>
              <a:t>8</a:t>
            </a:fld>
            <a:endParaRPr lang="en-US"/>
          </a:p>
        </p:txBody>
      </p:sp>
      <p:sp>
        <p:nvSpPr>
          <p:cNvPr id="3" name="Arrow: Pentagon 5">
            <a:extLst>
              <a:ext uri="{FF2B5EF4-FFF2-40B4-BE49-F238E27FC236}">
                <a16:creationId xmlns:a16="http://schemas.microsoft.com/office/drawing/2014/main" id="{F991F930-C192-68D7-3421-04A6D3F57626}"/>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AAB96CE-7BEE-11E8-3299-999E95E74EE9}"/>
              </a:ext>
            </a:extLst>
          </p:cNvPr>
          <p:cNvSpPr>
            <a:spLocks noGrp="1"/>
          </p:cNvSpPr>
          <p:nvPr>
            <p:ph type="title"/>
          </p:nvPr>
        </p:nvSpPr>
        <p:spPr>
          <a:xfrm>
            <a:off x="457199" y="551652"/>
            <a:ext cx="11394141" cy="550244"/>
          </a:xfrm>
        </p:spPr>
        <p:txBody>
          <a:bodyPr>
            <a:noAutofit/>
          </a:bodyPr>
          <a:lstStyle/>
          <a:p>
            <a:r>
              <a:rPr lang="en-US" sz="3200" dirty="0">
                <a:solidFill>
                  <a:schemeClr val="bg1"/>
                </a:solidFill>
                <a:ea typeface="+mj-lt"/>
                <a:cs typeface="+mj-lt"/>
              </a:rPr>
              <a:t>Current Ports of Entry and Weigh Stations</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5">
            <a:extLst>
              <a:ext uri="{FF2B5EF4-FFF2-40B4-BE49-F238E27FC236}">
                <a16:creationId xmlns:a16="http://schemas.microsoft.com/office/drawing/2014/main" id="{E89D8648-D0C7-40C2-AF73-2862F7246AC4}"/>
              </a:ext>
            </a:extLst>
          </p:cNvPr>
          <p:cNvSpPr/>
          <p:nvPr/>
        </p:nvSpPr>
        <p:spPr>
          <a:xfrm>
            <a:off x="0" y="281087"/>
            <a:ext cx="11851338" cy="1092308"/>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51652"/>
            <a:ext cx="11394141" cy="550244"/>
          </a:xfrm>
        </p:spPr>
        <p:txBody>
          <a:bodyPr>
            <a:noAutofit/>
          </a:bodyPr>
          <a:lstStyle/>
          <a:p>
            <a:r>
              <a:rPr lang="en-US" sz="3200" dirty="0">
                <a:solidFill>
                  <a:schemeClr val="bg1"/>
                </a:solidFill>
                <a:ea typeface="+mj-lt"/>
                <a:cs typeface="+mj-lt"/>
              </a:rPr>
              <a:t>Oklahoma's Ports of Entry</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27DD841-9DFC-4EEC-9042-92AAF1BEA818}" type="slidenum">
              <a:rPr lang="en-US" smtClean="0"/>
              <a:pPr/>
              <a:t>9</a:t>
            </a:fld>
            <a:endParaRPr lang="en-US"/>
          </a:p>
        </p:txBody>
      </p:sp>
      <p:pic>
        <p:nvPicPr>
          <p:cNvPr id="9" name="Picture 2" descr="D:\Users\Mark Willingham\Desktop\Presentation\BPOE.JPG">
            <a:extLst>
              <a:ext uri="{FF2B5EF4-FFF2-40B4-BE49-F238E27FC236}">
                <a16:creationId xmlns:a16="http://schemas.microsoft.com/office/drawing/2014/main" id="{6AAAA43C-40AB-828C-A621-3738ADB7754A}"/>
              </a:ext>
            </a:extLst>
          </p:cNvPr>
          <p:cNvPicPr>
            <a:picLocks noChangeAspect="1" noChangeArrowheads="1"/>
          </p:cNvPicPr>
          <p:nvPr/>
        </p:nvPicPr>
        <p:blipFill>
          <a:blip r:embed="rId2" cstate="print"/>
          <a:srcRect t="18038" b="14965"/>
          <a:stretch>
            <a:fillRect/>
          </a:stretch>
        </p:blipFill>
        <p:spPr bwMode="auto">
          <a:xfrm>
            <a:off x="176989" y="3789218"/>
            <a:ext cx="3943350" cy="2590800"/>
          </a:xfrm>
          <a:prstGeom prst="rect">
            <a:avLst/>
          </a:prstGeom>
          <a:noFill/>
        </p:spPr>
      </p:pic>
      <p:pic>
        <p:nvPicPr>
          <p:cNvPr id="12" name="Picture 3" descr="D:\Users\Mark Willingham\Desktop\Presentation\SPOE.JPG">
            <a:extLst>
              <a:ext uri="{FF2B5EF4-FFF2-40B4-BE49-F238E27FC236}">
                <a16:creationId xmlns:a16="http://schemas.microsoft.com/office/drawing/2014/main" id="{CA6B25E3-1FF9-DC51-EFD2-76902FC446C0}"/>
              </a:ext>
            </a:extLst>
          </p:cNvPr>
          <p:cNvPicPr>
            <a:picLocks noChangeAspect="1" noChangeArrowheads="1"/>
          </p:cNvPicPr>
          <p:nvPr/>
        </p:nvPicPr>
        <p:blipFill>
          <a:blip r:embed="rId3" cstate="print"/>
          <a:srcRect/>
          <a:stretch>
            <a:fillRect/>
          </a:stretch>
        </p:blipFill>
        <p:spPr bwMode="auto">
          <a:xfrm>
            <a:off x="4273024" y="3789218"/>
            <a:ext cx="4443795" cy="2590800"/>
          </a:xfrm>
          <a:prstGeom prst="rect">
            <a:avLst/>
          </a:prstGeom>
          <a:noFill/>
        </p:spPr>
      </p:pic>
      <p:pic>
        <p:nvPicPr>
          <p:cNvPr id="14" name="Picture 4" descr="D:\Users\Mark Willingham\Desktop\Presentation\LPOE.jpg">
            <a:extLst>
              <a:ext uri="{FF2B5EF4-FFF2-40B4-BE49-F238E27FC236}">
                <a16:creationId xmlns:a16="http://schemas.microsoft.com/office/drawing/2014/main" id="{8D9DBC68-5F07-81C9-73DE-6A9C09C7D706}"/>
              </a:ext>
            </a:extLst>
          </p:cNvPr>
          <p:cNvPicPr>
            <a:picLocks noChangeAspect="1" noChangeArrowheads="1"/>
          </p:cNvPicPr>
          <p:nvPr/>
        </p:nvPicPr>
        <p:blipFill>
          <a:blip r:embed="rId4" cstate="print"/>
          <a:srcRect t="23049"/>
          <a:stretch>
            <a:fillRect/>
          </a:stretch>
        </p:blipFill>
        <p:spPr bwMode="auto">
          <a:xfrm>
            <a:off x="153176" y="1552545"/>
            <a:ext cx="3967163" cy="2035175"/>
          </a:xfrm>
          <a:prstGeom prst="rect">
            <a:avLst/>
          </a:prstGeom>
          <a:noFill/>
        </p:spPr>
      </p:pic>
      <p:pic>
        <p:nvPicPr>
          <p:cNvPr id="16" name="Picture 5" descr="D:\Users\Mark Willingham\Desktop\Presentation\KPOE.jpg">
            <a:extLst>
              <a:ext uri="{FF2B5EF4-FFF2-40B4-BE49-F238E27FC236}">
                <a16:creationId xmlns:a16="http://schemas.microsoft.com/office/drawing/2014/main" id="{C57ED924-3B6C-983E-6E83-D7C317183B5A}"/>
              </a:ext>
            </a:extLst>
          </p:cNvPr>
          <p:cNvPicPr>
            <a:picLocks noChangeAspect="1" noChangeArrowheads="1"/>
          </p:cNvPicPr>
          <p:nvPr/>
        </p:nvPicPr>
        <p:blipFill>
          <a:blip r:embed="rId5" cstate="print"/>
          <a:srcRect t="10730"/>
          <a:stretch>
            <a:fillRect/>
          </a:stretch>
        </p:blipFill>
        <p:spPr bwMode="auto">
          <a:xfrm>
            <a:off x="4273024" y="1552545"/>
            <a:ext cx="4443795" cy="2035175"/>
          </a:xfrm>
          <a:prstGeom prst="rect">
            <a:avLst/>
          </a:prstGeom>
          <a:noFill/>
        </p:spPr>
      </p:pic>
      <p:sp>
        <p:nvSpPr>
          <p:cNvPr id="18" name="TextBox 17">
            <a:extLst>
              <a:ext uri="{FF2B5EF4-FFF2-40B4-BE49-F238E27FC236}">
                <a16:creationId xmlns:a16="http://schemas.microsoft.com/office/drawing/2014/main" id="{90F4D001-1A49-A423-5EF9-084B7D1DFA99}"/>
              </a:ext>
            </a:extLst>
          </p:cNvPr>
          <p:cNvSpPr txBox="1"/>
          <p:nvPr/>
        </p:nvSpPr>
        <p:spPr>
          <a:xfrm>
            <a:off x="176989" y="3789218"/>
            <a:ext cx="3108543" cy="400110"/>
          </a:xfrm>
          <a:prstGeom prst="rect">
            <a:avLst/>
          </a:prstGeom>
          <a:noFill/>
        </p:spPr>
        <p:txBody>
          <a:bodyPr wrap="none" rtlCol="0">
            <a:spAutoFit/>
          </a:bodyPr>
          <a:lstStyle/>
          <a:p>
            <a:r>
              <a:rPr lang="en-US" sz="2000" dirty="0" err="1">
                <a:solidFill>
                  <a:schemeClr val="bg1"/>
                </a:solidFill>
                <a:effectLst>
                  <a:outerShdw blurRad="38100" dist="38100" dir="2700000" algn="tl">
                    <a:srgbClr val="000000">
                      <a:alpha val="43137"/>
                    </a:srgbClr>
                  </a:outerShdw>
                </a:effectLst>
              </a:rPr>
              <a:t>BPOE</a:t>
            </a:r>
            <a:r>
              <a:rPr lang="en-US" sz="2000" dirty="0">
                <a:solidFill>
                  <a:schemeClr val="bg1"/>
                </a:solidFill>
                <a:effectLst>
                  <a:outerShdw blurRad="38100" dist="38100" dir="2700000" algn="tl">
                    <a:srgbClr val="000000">
                      <a:alpha val="43137"/>
                    </a:srgbClr>
                  </a:outerShdw>
                </a:effectLst>
              </a:rPr>
              <a:t> (Beckham County)</a:t>
            </a:r>
          </a:p>
        </p:txBody>
      </p:sp>
      <p:sp>
        <p:nvSpPr>
          <p:cNvPr id="20" name="TextBox 19">
            <a:extLst>
              <a:ext uri="{FF2B5EF4-FFF2-40B4-BE49-F238E27FC236}">
                <a16:creationId xmlns:a16="http://schemas.microsoft.com/office/drawing/2014/main" id="{4976B43C-A20A-C60B-B767-8644D6EDBE40}"/>
              </a:ext>
            </a:extLst>
          </p:cNvPr>
          <p:cNvSpPr txBox="1"/>
          <p:nvPr/>
        </p:nvSpPr>
        <p:spPr>
          <a:xfrm>
            <a:off x="153176" y="1552545"/>
            <a:ext cx="2632452" cy="400110"/>
          </a:xfrm>
          <a:prstGeom prst="rect">
            <a:avLst/>
          </a:prstGeom>
          <a:noFill/>
        </p:spPr>
        <p:txBody>
          <a:bodyPr wrap="none" rtlCol="0">
            <a:spAutoFit/>
          </a:bodyPr>
          <a:lstStyle/>
          <a:p>
            <a:r>
              <a:rPr lang="en-US" sz="2000" dirty="0" err="1">
                <a:solidFill>
                  <a:schemeClr val="bg1"/>
                </a:solidFill>
                <a:effectLst>
                  <a:outerShdw blurRad="38100" dist="38100" dir="2700000" algn="tl">
                    <a:srgbClr val="000000">
                      <a:alpha val="43137"/>
                    </a:srgbClr>
                  </a:outerShdw>
                </a:effectLst>
              </a:rPr>
              <a:t>LPOE</a:t>
            </a:r>
            <a:r>
              <a:rPr lang="en-US" sz="2000" dirty="0">
                <a:solidFill>
                  <a:schemeClr val="bg1"/>
                </a:solidFill>
                <a:effectLst>
                  <a:outerShdw blurRad="38100" dist="38100" dir="2700000" algn="tl">
                    <a:srgbClr val="000000">
                      <a:alpha val="43137"/>
                    </a:srgbClr>
                  </a:outerShdw>
                </a:effectLst>
              </a:rPr>
              <a:t> (Love County)</a:t>
            </a:r>
          </a:p>
        </p:txBody>
      </p:sp>
      <p:sp>
        <p:nvSpPr>
          <p:cNvPr id="22" name="TextBox 21">
            <a:extLst>
              <a:ext uri="{FF2B5EF4-FFF2-40B4-BE49-F238E27FC236}">
                <a16:creationId xmlns:a16="http://schemas.microsoft.com/office/drawing/2014/main" id="{F88F8D5A-8031-DEAC-09FD-434A9D862761}"/>
              </a:ext>
            </a:extLst>
          </p:cNvPr>
          <p:cNvSpPr txBox="1"/>
          <p:nvPr/>
        </p:nvSpPr>
        <p:spPr>
          <a:xfrm>
            <a:off x="4273024" y="1552545"/>
            <a:ext cx="2489784" cy="400110"/>
          </a:xfrm>
          <a:prstGeom prst="rect">
            <a:avLst/>
          </a:prstGeom>
          <a:noFill/>
        </p:spPr>
        <p:txBody>
          <a:bodyPr wrap="none" rtlCol="0">
            <a:spAutoFit/>
          </a:bodyPr>
          <a:lstStyle/>
          <a:p>
            <a:r>
              <a:rPr lang="en-US" sz="2000" dirty="0" err="1">
                <a:solidFill>
                  <a:schemeClr val="bg1"/>
                </a:solidFill>
                <a:effectLst>
                  <a:outerShdw blurRad="38100" dist="38100" dir="2700000" algn="tl">
                    <a:srgbClr val="000000">
                      <a:alpha val="43137"/>
                    </a:srgbClr>
                  </a:outerShdw>
                </a:effectLst>
              </a:rPr>
              <a:t>KPOE</a:t>
            </a:r>
            <a:r>
              <a:rPr lang="en-US" sz="2000" dirty="0">
                <a:solidFill>
                  <a:schemeClr val="bg1"/>
                </a:solidFill>
                <a:effectLst>
                  <a:outerShdw blurRad="38100" dist="38100" dir="2700000" algn="tl">
                    <a:srgbClr val="000000">
                      <a:alpha val="43137"/>
                    </a:srgbClr>
                  </a:outerShdw>
                </a:effectLst>
              </a:rPr>
              <a:t> (Kay County)</a:t>
            </a:r>
          </a:p>
        </p:txBody>
      </p:sp>
      <p:sp>
        <p:nvSpPr>
          <p:cNvPr id="24" name="TextBox 23">
            <a:extLst>
              <a:ext uri="{FF2B5EF4-FFF2-40B4-BE49-F238E27FC236}">
                <a16:creationId xmlns:a16="http://schemas.microsoft.com/office/drawing/2014/main" id="{8D9A6CEC-24BD-78C5-15F5-8493D5AC63C1}"/>
              </a:ext>
            </a:extLst>
          </p:cNvPr>
          <p:cNvSpPr txBox="1"/>
          <p:nvPr/>
        </p:nvSpPr>
        <p:spPr>
          <a:xfrm>
            <a:off x="4322619" y="3789218"/>
            <a:ext cx="3177473" cy="400110"/>
          </a:xfrm>
          <a:prstGeom prst="rect">
            <a:avLst/>
          </a:prstGeom>
          <a:noFill/>
        </p:spPr>
        <p:txBody>
          <a:bodyPr wrap="none" rtlCol="0">
            <a:spAutoFit/>
          </a:bodyPr>
          <a:lstStyle/>
          <a:p>
            <a:r>
              <a:rPr lang="en-US" sz="2000" dirty="0" err="1">
                <a:solidFill>
                  <a:schemeClr val="bg1"/>
                </a:solidFill>
                <a:effectLst>
                  <a:outerShdw blurRad="38100" dist="38100" dir="2700000" algn="tl">
                    <a:srgbClr val="000000">
                      <a:alpha val="43137"/>
                    </a:srgbClr>
                  </a:outerShdw>
                </a:effectLst>
              </a:rPr>
              <a:t>SPOE</a:t>
            </a:r>
            <a:r>
              <a:rPr lang="en-US" sz="2000" dirty="0">
                <a:solidFill>
                  <a:schemeClr val="bg1"/>
                </a:solidFill>
                <a:effectLst>
                  <a:outerShdw blurRad="38100" dist="38100" dir="2700000" algn="tl">
                    <a:srgbClr val="000000">
                      <a:alpha val="43137"/>
                    </a:srgbClr>
                  </a:outerShdw>
                </a:effectLst>
              </a:rPr>
              <a:t> (Sequoyah County)</a:t>
            </a:r>
          </a:p>
        </p:txBody>
      </p:sp>
      <p:pic>
        <p:nvPicPr>
          <p:cNvPr id="26" name="Picture 2" descr="C:\Users\Mark Willingham\Desktop\MicrosoftTeams-image.png">
            <a:extLst>
              <a:ext uri="{FF2B5EF4-FFF2-40B4-BE49-F238E27FC236}">
                <a16:creationId xmlns:a16="http://schemas.microsoft.com/office/drawing/2014/main" id="{62726A4D-B8B9-2097-398C-71535434BC98}"/>
              </a:ext>
            </a:extLst>
          </p:cNvPr>
          <p:cNvPicPr>
            <a:picLocks noChangeAspect="1" noChangeArrowheads="1"/>
          </p:cNvPicPr>
          <p:nvPr/>
        </p:nvPicPr>
        <p:blipFill>
          <a:blip r:embed="rId6"/>
          <a:srcRect/>
          <a:stretch>
            <a:fillRect/>
          </a:stretch>
        </p:blipFill>
        <p:spPr bwMode="auto">
          <a:xfrm>
            <a:off x="8896997" y="2254394"/>
            <a:ext cx="3191352" cy="3069648"/>
          </a:xfrm>
          <a:prstGeom prst="rect">
            <a:avLst/>
          </a:prstGeom>
          <a:noFill/>
        </p:spPr>
      </p:pic>
      <p:sp>
        <p:nvSpPr>
          <p:cNvPr id="28" name="TextBox 27">
            <a:extLst>
              <a:ext uri="{FF2B5EF4-FFF2-40B4-BE49-F238E27FC236}">
                <a16:creationId xmlns:a16="http://schemas.microsoft.com/office/drawing/2014/main" id="{3CBD4F4F-263C-D9A7-DFB8-68CA0E0843C2}"/>
              </a:ext>
            </a:extLst>
          </p:cNvPr>
          <p:cNvSpPr txBox="1"/>
          <p:nvPr/>
        </p:nvSpPr>
        <p:spPr>
          <a:xfrm>
            <a:off x="8896997" y="2281443"/>
            <a:ext cx="2723823" cy="369332"/>
          </a:xfrm>
          <a:prstGeom prst="rect">
            <a:avLst/>
          </a:prstGeom>
          <a:noFill/>
        </p:spPr>
        <p:txBody>
          <a:bodyPr wrap="none" rtlCol="0">
            <a:spAutoFit/>
          </a:bodyPr>
          <a:lstStyle/>
          <a:p>
            <a:r>
              <a:rPr lang="en-US" dirty="0" err="1">
                <a:solidFill>
                  <a:schemeClr val="bg1"/>
                </a:solidFill>
                <a:effectLst>
                  <a:outerShdw blurRad="38100" dist="38100" dir="2700000" algn="tl">
                    <a:srgbClr val="000000">
                      <a:alpha val="43137"/>
                    </a:srgbClr>
                  </a:outerShdw>
                </a:effectLst>
              </a:rPr>
              <a:t>BryPOE</a:t>
            </a:r>
            <a:r>
              <a:rPr lang="en-US" dirty="0">
                <a:solidFill>
                  <a:schemeClr val="bg1"/>
                </a:solidFill>
                <a:effectLst>
                  <a:outerShdw blurRad="38100" dist="38100" dir="2700000" algn="tl">
                    <a:srgbClr val="000000">
                      <a:alpha val="43137"/>
                    </a:srgbClr>
                  </a:outerShdw>
                </a:effectLst>
              </a:rPr>
              <a:t> (Bryan County)*</a:t>
            </a:r>
          </a:p>
        </p:txBody>
      </p:sp>
      <p:sp>
        <p:nvSpPr>
          <p:cNvPr id="30" name="TextBox 29">
            <a:extLst>
              <a:ext uri="{FF2B5EF4-FFF2-40B4-BE49-F238E27FC236}">
                <a16:creationId xmlns:a16="http://schemas.microsoft.com/office/drawing/2014/main" id="{7F9C13CD-660B-AD00-92AF-42512605F8F2}"/>
              </a:ext>
            </a:extLst>
          </p:cNvPr>
          <p:cNvSpPr txBox="1"/>
          <p:nvPr/>
        </p:nvSpPr>
        <p:spPr>
          <a:xfrm>
            <a:off x="9589495" y="5355172"/>
            <a:ext cx="1773242" cy="276999"/>
          </a:xfrm>
          <a:prstGeom prst="rect">
            <a:avLst/>
          </a:prstGeom>
          <a:noFill/>
        </p:spPr>
        <p:txBody>
          <a:bodyPr wrap="none" lIns="91440" tIns="45720" rIns="91440" bIns="45720" rtlCol="0" anchor="t">
            <a:spAutoFit/>
          </a:bodyPr>
          <a:lstStyle/>
          <a:p>
            <a:r>
              <a:rPr lang="en-US" sz="1200" dirty="0"/>
              <a:t>*Under Construction</a:t>
            </a:r>
          </a:p>
        </p:txBody>
      </p:sp>
    </p:spTree>
    <p:extLst>
      <p:ext uri="{BB962C8B-B14F-4D97-AF65-F5344CB8AC3E}">
        <p14:creationId xmlns:p14="http://schemas.microsoft.com/office/powerpoint/2010/main" val="1629973809"/>
      </p:ext>
    </p:extLst>
  </p:cSld>
  <p:clrMapOvr>
    <a:masterClrMapping/>
  </p:clrMapOvr>
</p:sld>
</file>

<file path=ppt/theme/theme1.xml><?xml version="1.0" encoding="utf-8"?>
<a:theme xmlns:a="http://schemas.openxmlformats.org/drawingml/2006/main" name="Oklaholma ">
  <a:themeElements>
    <a:clrScheme name="Custom 7">
      <a:dk1>
        <a:srgbClr val="464646"/>
      </a:dk1>
      <a:lt1>
        <a:srgbClr val="FFFFFF"/>
      </a:lt1>
      <a:dk2>
        <a:srgbClr val="787878"/>
      </a:dk2>
      <a:lt2>
        <a:srgbClr val="E7E6E6"/>
      </a:lt2>
      <a:accent1>
        <a:srgbClr val="1CA6DE"/>
      </a:accent1>
      <a:accent2>
        <a:srgbClr val="669B41"/>
      </a:accent2>
      <a:accent3>
        <a:srgbClr val="D05320"/>
      </a:accent3>
      <a:accent4>
        <a:srgbClr val="DE9027"/>
      </a:accent4>
      <a:accent5>
        <a:srgbClr val="187BC0"/>
      </a:accent5>
      <a:accent6>
        <a:srgbClr val="004C99"/>
      </a:accent6>
      <a:hlink>
        <a:srgbClr val="0563C1"/>
      </a:hlink>
      <a:folHlink>
        <a:srgbClr val="954F72"/>
      </a:folHlink>
    </a:clrScheme>
    <a:fontScheme name="Custom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7EDC75BB2C6D4A832765B580A66BD4" ma:contentTypeVersion="16" ma:contentTypeDescription="Create a new document." ma:contentTypeScope="" ma:versionID="5ee9f04ed12331bc73f1aaab031eb3bb">
  <xsd:schema xmlns:xsd="http://www.w3.org/2001/XMLSchema" xmlns:xs="http://www.w3.org/2001/XMLSchema" xmlns:p="http://schemas.microsoft.com/office/2006/metadata/properties" xmlns:ns1="http://schemas.microsoft.com/sharepoint/v3" xmlns:ns2="2e0dd5cc-1cbd-4259-81c3-2fb4cd5e994b" xmlns:ns3="44848118-f4f9-49af-bd0b-7c2624796593" targetNamespace="http://schemas.microsoft.com/office/2006/metadata/properties" ma:root="true" ma:fieldsID="70836def94eaaa3da0bd2eb4325d1954" ns1:_="" ns2:_="" ns3:_="">
    <xsd:import namespace="http://schemas.microsoft.com/sharepoint/v3"/>
    <xsd:import namespace="2e0dd5cc-1cbd-4259-81c3-2fb4cd5e994b"/>
    <xsd:import namespace="44848118-f4f9-49af-bd0b-7c2624796593"/>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0dd5cc-1cbd-4259-81c3-2fb4cd5e99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4848118-f4f9-49af-bd0b-7c262479659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ecdf5ef-5c7d-4450-9472-34e24773ce9a}" ma:internalName="TaxCatchAll" ma:showField="CatchAllData" ma:web="44848118-f4f9-49af-bd0b-7c26247965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44848118-f4f9-49af-bd0b-7c2624796593" xsi:nil="true"/>
    <_ip_UnifiedCompliancePolicyProperties xmlns="http://schemas.microsoft.com/sharepoint/v3" xsi:nil="true"/>
    <lcf76f155ced4ddcb4097134ff3c332f xmlns="2e0dd5cc-1cbd-4259-81c3-2fb4cd5e994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DD8B73-82B9-4A9A-AAF0-3293CB0488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e0dd5cc-1cbd-4259-81c3-2fb4cd5e994b"/>
    <ds:schemaRef ds:uri="44848118-f4f9-49af-bd0b-7c26247965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8D6EE8-E803-41F1-8733-77150CF4704C}">
  <ds:schemaRefs>
    <ds:schemaRef ds:uri="http://schemas.microsoft.com/office/2006/documentManagement/types"/>
    <ds:schemaRef ds:uri="http://schemas.microsoft.com/sharepoint/v3"/>
    <ds:schemaRef ds:uri="http://purl.org/dc/elements/1.1/"/>
    <ds:schemaRef ds:uri="http://schemas.microsoft.com/office/2006/metadata/properties"/>
    <ds:schemaRef ds:uri="2828cb7c-e7ea-412f-9f7c-99b08c1c1d13"/>
    <ds:schemaRef ds:uri="http://schemas.microsoft.com/office/infopath/2007/PartnerControls"/>
    <ds:schemaRef ds:uri="http://purl.org/dc/terms/"/>
    <ds:schemaRef ds:uri="http://schemas.openxmlformats.org/package/2006/metadata/core-properties"/>
    <ds:schemaRef ds:uri="9d844633-233c-4fff-8510-770c729e4645"/>
    <ds:schemaRef ds:uri="http://www.w3.org/XML/1998/namespace"/>
    <ds:schemaRef ds:uri="http://purl.org/dc/dcmitype/"/>
    <ds:schemaRef ds:uri="44848118-f4f9-49af-bd0b-7c2624796593"/>
    <ds:schemaRef ds:uri="2e0dd5cc-1cbd-4259-81c3-2fb4cd5e994b"/>
  </ds:schemaRefs>
</ds:datastoreItem>
</file>

<file path=customXml/itemProps3.xml><?xml version="1.0" encoding="utf-8"?>
<ds:datastoreItem xmlns:ds="http://schemas.openxmlformats.org/officeDocument/2006/customXml" ds:itemID="{76FDE501-20F8-4E10-8280-B37C378E4A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11930</TotalTime>
  <Words>3108</Words>
  <Application>Microsoft Office PowerPoint</Application>
  <PresentationFormat>Widescreen</PresentationFormat>
  <Paragraphs>351</Paragraphs>
  <Slides>60</Slides>
  <Notes>11</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Oklaholma </vt:lpstr>
      <vt:lpstr>Oklahoma Corporation Commission   Transportation Division Overview  </vt:lpstr>
      <vt:lpstr>The Oklahoma Corporation Commission General Information</vt:lpstr>
      <vt:lpstr>Transportation High-Level Division Structure  </vt:lpstr>
      <vt:lpstr>Transportation Division Full Time Employees as of September 20, 2023</vt:lpstr>
      <vt:lpstr>Transportation Motor Carrier Field Enforcement</vt:lpstr>
      <vt:lpstr>Enforcement Organizational Chart</vt:lpstr>
      <vt:lpstr>Example POE Organizational Chart</vt:lpstr>
      <vt:lpstr>Current Ports of Entry and Weigh Stations</vt:lpstr>
      <vt:lpstr>Oklahoma's Ports of Entry</vt:lpstr>
      <vt:lpstr>Ports of Entry (POE) </vt:lpstr>
      <vt:lpstr>POE Electronic Screening System (ESS)</vt:lpstr>
      <vt:lpstr>Zone 2 – Right Lane Bending Plate WIM System</vt:lpstr>
      <vt:lpstr>PowerPoint Presentation</vt:lpstr>
      <vt:lpstr>Zone 2 – Right Lane USDOT Number Reader - OCR</vt:lpstr>
      <vt:lpstr>Zone 2 – Visible Light Beam Overheight Detection</vt:lpstr>
      <vt:lpstr>Zone 2 – Laser Scanners Over-width Detection</vt:lpstr>
      <vt:lpstr>Zone 3 – Variable Message Sign (VMS) Truck Bypass Weigh Station Message</vt:lpstr>
      <vt:lpstr>Zone 3 – Variable Message Sign (VMS) Truck Must Exit to Weigh Station Message</vt:lpstr>
      <vt:lpstr>Zone 5 – License Plate Recognition &amp; USDOT Cameras</vt:lpstr>
      <vt:lpstr>Zone 6 – Variable Message Sign (VMS) and Digital Traffic Control (DTC)</vt:lpstr>
      <vt:lpstr>Items Reviewed by the ESS</vt:lpstr>
      <vt:lpstr>Static Scale Lane Variable Message Sign (VMS)</vt:lpstr>
      <vt:lpstr>Results of Electronic Screening</vt:lpstr>
      <vt:lpstr>Weigh Stations</vt:lpstr>
      <vt:lpstr>Patrol Radius and Vehicle Compliance</vt:lpstr>
      <vt:lpstr>CLEET Certification for Transportation Officers (MCEOs)</vt:lpstr>
      <vt:lpstr>PowerPoint Presentation</vt:lpstr>
      <vt:lpstr>Emergency Response</vt:lpstr>
      <vt:lpstr>Additional Duties Performed</vt:lpstr>
      <vt:lpstr>Violations by Category Type</vt:lpstr>
      <vt:lpstr>Citation Example</vt:lpstr>
      <vt:lpstr>Transportation Enforcement Support &amp; Administration</vt:lpstr>
      <vt:lpstr>Citation and Payment Processing</vt:lpstr>
      <vt:lpstr>Internal and External Support</vt:lpstr>
      <vt:lpstr>2023 Citation Volume</vt:lpstr>
      <vt:lpstr>International Fuel Tax Agreement &amp; International Registration Plan</vt:lpstr>
      <vt:lpstr>International Fuel Tax Agreement (IFTA) International Registration Plan (IRP), Generally</vt:lpstr>
      <vt:lpstr>IFTA/IRP Organizational Chart</vt:lpstr>
      <vt:lpstr>IFTA/IRP Organizational Chart Cont.</vt:lpstr>
      <vt:lpstr>IFTA/IRP at the Corporation Commission</vt:lpstr>
      <vt:lpstr>International Registration Plan (IRP)</vt:lpstr>
      <vt:lpstr>International Fuel Tax Agreement (IFTA)</vt:lpstr>
      <vt:lpstr>Transportation Requirements Department</vt:lpstr>
      <vt:lpstr>Requirements Department Duties and Functions</vt:lpstr>
      <vt:lpstr>Nonconsensual Towing</vt:lpstr>
      <vt:lpstr>PowerPoint Presentation</vt:lpstr>
      <vt:lpstr>TOSS Revenue Sources</vt:lpstr>
      <vt:lpstr>TOSS Revenue to OCC FY2023</vt:lpstr>
      <vt:lpstr>TOSS Revenue Allocation?</vt:lpstr>
      <vt:lpstr>How Much TOSS Revenue does OCC Retain Each Year?</vt:lpstr>
      <vt:lpstr>What Programs are Funded at OCC with TOSS Revenue?</vt:lpstr>
      <vt:lpstr>What does OCC Spend TOSS Revenue on?</vt:lpstr>
      <vt:lpstr>Transportation Pipeline Safety</vt:lpstr>
      <vt:lpstr>Pipeline Safety</vt:lpstr>
      <vt:lpstr>PowerPoint Presentation</vt:lpstr>
      <vt:lpstr>Transportation Railroad Department </vt:lpstr>
      <vt:lpstr>Commission Regulation of Railroads</vt:lpstr>
      <vt:lpstr>Q&amp;A</vt:lpstr>
      <vt:lpstr>PowerPoint Presentation</vt:lpstr>
      <vt:lpstr>Apportioned Fuel Tax Example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R</dc:creator>
  <cp:lastModifiedBy>Mark Willingham</cp:lastModifiedBy>
  <cp:revision>931</cp:revision>
  <dcterms:created xsi:type="dcterms:W3CDTF">2020-01-16T04:22:20Z</dcterms:created>
  <dcterms:modified xsi:type="dcterms:W3CDTF">2023-09-19T21:11:06Z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0x010100177CE14906AD7D4CA314C0C01D15F4A7</vt:lpwstr>
  </property>
  <property fmtid="{D5CDD505-2E9C-101B-9397-08002B2CF9AE}" pid="3" name="Order">
    <vt:r8>2000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ies>
</file>