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296" r:id="rId6"/>
    <p:sldId id="456" r:id="rId7"/>
    <p:sldId id="455" r:id="rId8"/>
    <p:sldId id="267" r:id="rId9"/>
    <p:sldId id="370" r:id="rId10"/>
    <p:sldId id="438" r:id="rId11"/>
    <p:sldId id="422" r:id="rId12"/>
    <p:sldId id="435" r:id="rId13"/>
    <p:sldId id="445" r:id="rId14"/>
    <p:sldId id="448" r:id="rId15"/>
    <p:sldId id="369" r:id="rId16"/>
    <p:sldId id="421" r:id="rId17"/>
    <p:sldId id="372" r:id="rId18"/>
    <p:sldId id="335" r:id="rId19"/>
    <p:sldId id="433" r:id="rId20"/>
    <p:sldId id="434" r:id="rId21"/>
    <p:sldId id="444" r:id="rId22"/>
    <p:sldId id="446" r:id="rId23"/>
    <p:sldId id="458" r:id="rId24"/>
    <p:sldId id="447" r:id="rId25"/>
    <p:sldId id="452" r:id="rId26"/>
    <p:sldId id="451" r:id="rId27"/>
    <p:sldId id="450" r:id="rId28"/>
    <p:sldId id="457" r:id="rId29"/>
    <p:sldId id="459" r:id="rId30"/>
    <p:sldId id="259" r:id="rId31"/>
    <p:sldId id="437" r:id="rId32"/>
    <p:sldId id="453" r:id="rId33"/>
    <p:sldId id="454" r:id="rId34"/>
    <p:sldId id="270" r:id="rId35"/>
    <p:sldId id="439" r:id="rId36"/>
    <p:sldId id="441" r:id="rId37"/>
    <p:sldId id="442" r:id="rId38"/>
    <p:sldId id="443" r:id="rId39"/>
    <p:sldId id="4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230455-72B1-442B-9036-4ABB3948D853}">
          <p14:sldIdLst>
            <p14:sldId id="256"/>
            <p14:sldId id="296"/>
            <p14:sldId id="456"/>
            <p14:sldId id="455"/>
            <p14:sldId id="267"/>
            <p14:sldId id="370"/>
            <p14:sldId id="438"/>
            <p14:sldId id="422"/>
            <p14:sldId id="435"/>
            <p14:sldId id="445"/>
            <p14:sldId id="448"/>
            <p14:sldId id="369"/>
            <p14:sldId id="421"/>
            <p14:sldId id="372"/>
            <p14:sldId id="335"/>
            <p14:sldId id="433"/>
            <p14:sldId id="434"/>
            <p14:sldId id="444"/>
            <p14:sldId id="446"/>
            <p14:sldId id="458"/>
            <p14:sldId id="447"/>
            <p14:sldId id="452"/>
            <p14:sldId id="451"/>
            <p14:sldId id="450"/>
            <p14:sldId id="457"/>
            <p14:sldId id="459"/>
            <p14:sldId id="259"/>
            <p14:sldId id="437"/>
            <p14:sldId id="453"/>
            <p14:sldId id="454"/>
            <p14:sldId id="270"/>
            <p14:sldId id="439"/>
            <p14:sldId id="441"/>
            <p14:sldId id="442"/>
            <p14:sldId id="443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5DD"/>
    <a:srgbClr val="FFCC00"/>
    <a:srgbClr val="CDC90D"/>
    <a:srgbClr val="F2F22E"/>
    <a:srgbClr val="EAD036"/>
    <a:srgbClr val="E0E040"/>
    <a:srgbClr val="EFE631"/>
    <a:srgbClr val="EDE033"/>
    <a:srgbClr val="DDE852"/>
    <a:srgbClr val="E3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/>
    <p:restoredTop sz="77261" autoAdjust="0"/>
  </p:normalViewPr>
  <p:slideViewPr>
    <p:cSldViewPr snapToGrid="0" snapToObjects="1">
      <p:cViewPr varScale="1">
        <p:scale>
          <a:sx n="88" d="100"/>
          <a:sy n="88" d="100"/>
        </p:scale>
        <p:origin x="1572" y="84"/>
      </p:cViewPr>
      <p:guideLst>
        <p:guide orient="horz" pos="2160"/>
        <p:guide pos="3840"/>
      </p:guideLst>
    </p:cSldViewPr>
  </p:slideViewPr>
  <p:notesTextViewPr>
    <p:cViewPr>
      <p:scale>
        <a:sx n="153" d="100"/>
        <a:sy n="15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George" userId="a0012822-214a-4b50-87a0-a09532749b76" providerId="ADAL" clId="{E78D53E1-37A8-4BB5-9C7E-16F7C7DD9453}"/>
    <pc:docChg chg="modSld">
      <pc:chgData name="Holly George" userId="a0012822-214a-4b50-87a0-a09532749b76" providerId="ADAL" clId="{E78D53E1-37A8-4BB5-9C7E-16F7C7DD9453}" dt="2023-10-19T21:16:52.092" v="21" actId="6549"/>
      <pc:docMkLst>
        <pc:docMk/>
      </pc:docMkLst>
      <pc:sldChg chg="modNotesTx">
        <pc:chgData name="Holly George" userId="a0012822-214a-4b50-87a0-a09532749b76" providerId="ADAL" clId="{E78D53E1-37A8-4BB5-9C7E-16F7C7DD9453}" dt="2023-10-19T21:15:00.829" v="0" actId="6549"/>
        <pc:sldMkLst>
          <pc:docMk/>
          <pc:sldMk cId="127611343" sldId="256"/>
        </pc:sldMkLst>
      </pc:sldChg>
      <pc:sldChg chg="modNotesTx">
        <pc:chgData name="Holly George" userId="a0012822-214a-4b50-87a0-a09532749b76" providerId="ADAL" clId="{E78D53E1-37A8-4BB5-9C7E-16F7C7DD9453}" dt="2023-10-19T21:15:10.038" v="1" actId="6549"/>
        <pc:sldMkLst>
          <pc:docMk/>
          <pc:sldMk cId="386581842" sldId="267"/>
        </pc:sldMkLst>
      </pc:sldChg>
      <pc:sldChg chg="modNotesTx">
        <pc:chgData name="Holly George" userId="a0012822-214a-4b50-87a0-a09532749b76" providerId="ADAL" clId="{E78D53E1-37A8-4BB5-9C7E-16F7C7DD9453}" dt="2023-10-19T21:15:51.158" v="11" actId="6549"/>
        <pc:sldMkLst>
          <pc:docMk/>
          <pc:sldMk cId="1644592333" sldId="335"/>
        </pc:sldMkLst>
      </pc:sldChg>
      <pc:sldChg chg="modNotesTx">
        <pc:chgData name="Holly George" userId="a0012822-214a-4b50-87a0-a09532749b76" providerId="ADAL" clId="{E78D53E1-37A8-4BB5-9C7E-16F7C7DD9453}" dt="2023-10-19T21:15:39.635" v="8" actId="6549"/>
        <pc:sldMkLst>
          <pc:docMk/>
          <pc:sldMk cId="2863069735" sldId="369"/>
        </pc:sldMkLst>
      </pc:sldChg>
      <pc:sldChg chg="modNotesTx">
        <pc:chgData name="Holly George" userId="a0012822-214a-4b50-87a0-a09532749b76" providerId="ADAL" clId="{E78D53E1-37A8-4BB5-9C7E-16F7C7DD9453}" dt="2023-10-19T21:15:14.126" v="2" actId="6549"/>
        <pc:sldMkLst>
          <pc:docMk/>
          <pc:sldMk cId="308597046" sldId="370"/>
        </pc:sldMkLst>
      </pc:sldChg>
      <pc:sldChg chg="modNotesTx">
        <pc:chgData name="Holly George" userId="a0012822-214a-4b50-87a0-a09532749b76" providerId="ADAL" clId="{E78D53E1-37A8-4BB5-9C7E-16F7C7DD9453}" dt="2023-10-19T21:15:47.882" v="10" actId="6549"/>
        <pc:sldMkLst>
          <pc:docMk/>
          <pc:sldMk cId="3455283681" sldId="372"/>
        </pc:sldMkLst>
      </pc:sldChg>
      <pc:sldChg chg="modNotesTx">
        <pc:chgData name="Holly George" userId="a0012822-214a-4b50-87a0-a09532749b76" providerId="ADAL" clId="{E78D53E1-37A8-4BB5-9C7E-16F7C7DD9453}" dt="2023-10-19T21:15:43.208" v="9" actId="6549"/>
        <pc:sldMkLst>
          <pc:docMk/>
          <pc:sldMk cId="906587653" sldId="421"/>
        </pc:sldMkLst>
      </pc:sldChg>
      <pc:sldChg chg="modNotesTx">
        <pc:chgData name="Holly George" userId="a0012822-214a-4b50-87a0-a09532749b76" providerId="ADAL" clId="{E78D53E1-37A8-4BB5-9C7E-16F7C7DD9453}" dt="2023-10-19T21:15:23.458" v="4" actId="6549"/>
        <pc:sldMkLst>
          <pc:docMk/>
          <pc:sldMk cId="3289946128" sldId="422"/>
        </pc:sldMkLst>
      </pc:sldChg>
      <pc:sldChg chg="modNotesTx">
        <pc:chgData name="Holly George" userId="a0012822-214a-4b50-87a0-a09532749b76" providerId="ADAL" clId="{E78D53E1-37A8-4BB5-9C7E-16F7C7DD9453}" dt="2023-10-19T21:16:01.205" v="12" actId="6549"/>
        <pc:sldMkLst>
          <pc:docMk/>
          <pc:sldMk cId="147129644" sldId="433"/>
        </pc:sldMkLst>
      </pc:sldChg>
      <pc:sldChg chg="modNotesTx">
        <pc:chgData name="Holly George" userId="a0012822-214a-4b50-87a0-a09532749b76" providerId="ADAL" clId="{E78D53E1-37A8-4BB5-9C7E-16F7C7DD9453}" dt="2023-10-19T21:16:06.749" v="13" actId="6549"/>
        <pc:sldMkLst>
          <pc:docMk/>
          <pc:sldMk cId="3487290520" sldId="434"/>
        </pc:sldMkLst>
      </pc:sldChg>
      <pc:sldChg chg="modNotesTx">
        <pc:chgData name="Holly George" userId="a0012822-214a-4b50-87a0-a09532749b76" providerId="ADAL" clId="{E78D53E1-37A8-4BB5-9C7E-16F7C7DD9453}" dt="2023-10-19T21:15:26.762" v="5" actId="6549"/>
        <pc:sldMkLst>
          <pc:docMk/>
          <pc:sldMk cId="3108767172" sldId="435"/>
        </pc:sldMkLst>
      </pc:sldChg>
      <pc:sldChg chg="modNotesTx">
        <pc:chgData name="Holly George" userId="a0012822-214a-4b50-87a0-a09532749b76" providerId="ADAL" clId="{E78D53E1-37A8-4BB5-9C7E-16F7C7DD9453}" dt="2023-10-19T21:16:42.615" v="19" actId="6549"/>
        <pc:sldMkLst>
          <pc:docMk/>
          <pc:sldMk cId="4172890746" sldId="437"/>
        </pc:sldMkLst>
      </pc:sldChg>
      <pc:sldChg chg="modNotesTx">
        <pc:chgData name="Holly George" userId="a0012822-214a-4b50-87a0-a09532749b76" providerId="ADAL" clId="{E78D53E1-37A8-4BB5-9C7E-16F7C7DD9453}" dt="2023-10-19T21:15:19.457" v="3" actId="6549"/>
        <pc:sldMkLst>
          <pc:docMk/>
          <pc:sldMk cId="452865908" sldId="438"/>
        </pc:sldMkLst>
      </pc:sldChg>
      <pc:sldChg chg="modNotesTx">
        <pc:chgData name="Holly George" userId="a0012822-214a-4b50-87a0-a09532749b76" providerId="ADAL" clId="{E78D53E1-37A8-4BB5-9C7E-16F7C7DD9453}" dt="2023-10-19T21:16:10.188" v="14" actId="6549"/>
        <pc:sldMkLst>
          <pc:docMk/>
          <pc:sldMk cId="1767386684" sldId="444"/>
        </pc:sldMkLst>
      </pc:sldChg>
      <pc:sldChg chg="modNotesTx">
        <pc:chgData name="Holly George" userId="a0012822-214a-4b50-87a0-a09532749b76" providerId="ADAL" clId="{E78D53E1-37A8-4BB5-9C7E-16F7C7DD9453}" dt="2023-10-19T21:15:30.723" v="6" actId="6549"/>
        <pc:sldMkLst>
          <pc:docMk/>
          <pc:sldMk cId="1953815153" sldId="445"/>
        </pc:sldMkLst>
      </pc:sldChg>
      <pc:sldChg chg="modNotesTx">
        <pc:chgData name="Holly George" userId="a0012822-214a-4b50-87a0-a09532749b76" providerId="ADAL" clId="{E78D53E1-37A8-4BB5-9C7E-16F7C7DD9453}" dt="2023-10-19T21:15:35.736" v="7" actId="6549"/>
        <pc:sldMkLst>
          <pc:docMk/>
          <pc:sldMk cId="2556261065" sldId="448"/>
        </pc:sldMkLst>
      </pc:sldChg>
      <pc:sldChg chg="modNotesTx">
        <pc:chgData name="Holly George" userId="a0012822-214a-4b50-87a0-a09532749b76" providerId="ADAL" clId="{E78D53E1-37A8-4BB5-9C7E-16F7C7DD9453}" dt="2023-10-19T21:16:29.052" v="17" actId="6549"/>
        <pc:sldMkLst>
          <pc:docMk/>
          <pc:sldMk cId="3527895486" sldId="450"/>
        </pc:sldMkLst>
      </pc:sldChg>
      <pc:sldChg chg="modNotesTx">
        <pc:chgData name="Holly George" userId="a0012822-214a-4b50-87a0-a09532749b76" providerId="ADAL" clId="{E78D53E1-37A8-4BB5-9C7E-16F7C7DD9453}" dt="2023-10-19T21:16:25.994" v="16" actId="6549"/>
        <pc:sldMkLst>
          <pc:docMk/>
          <pc:sldMk cId="2493421366" sldId="451"/>
        </pc:sldMkLst>
      </pc:sldChg>
      <pc:sldChg chg="modNotesTx">
        <pc:chgData name="Holly George" userId="a0012822-214a-4b50-87a0-a09532749b76" providerId="ADAL" clId="{E78D53E1-37A8-4BB5-9C7E-16F7C7DD9453}" dt="2023-10-19T21:16:21.532" v="15" actId="6549"/>
        <pc:sldMkLst>
          <pc:docMk/>
          <pc:sldMk cId="2343766891" sldId="452"/>
        </pc:sldMkLst>
      </pc:sldChg>
      <pc:sldChg chg="modNotesTx">
        <pc:chgData name="Holly George" userId="a0012822-214a-4b50-87a0-a09532749b76" providerId="ADAL" clId="{E78D53E1-37A8-4BB5-9C7E-16F7C7DD9453}" dt="2023-10-19T21:16:47.269" v="20" actId="6549"/>
        <pc:sldMkLst>
          <pc:docMk/>
          <pc:sldMk cId="2634335411" sldId="453"/>
        </pc:sldMkLst>
      </pc:sldChg>
      <pc:sldChg chg="modNotesTx">
        <pc:chgData name="Holly George" userId="a0012822-214a-4b50-87a0-a09532749b76" providerId="ADAL" clId="{E78D53E1-37A8-4BB5-9C7E-16F7C7DD9453}" dt="2023-10-19T21:16:52.092" v="21" actId="6549"/>
        <pc:sldMkLst>
          <pc:docMk/>
          <pc:sldMk cId="1341046803" sldId="454"/>
        </pc:sldMkLst>
      </pc:sldChg>
      <pc:sldChg chg="modNotesTx">
        <pc:chgData name="Holly George" userId="a0012822-214a-4b50-87a0-a09532749b76" providerId="ADAL" clId="{E78D53E1-37A8-4BB5-9C7E-16F7C7DD9453}" dt="2023-10-19T21:16:33.989" v="18" actId="6549"/>
        <pc:sldMkLst>
          <pc:docMk/>
          <pc:sldMk cId="2278634239" sldId="4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BB21E-7157-4E56-B52B-81F5DC27E2F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F6385-B2A5-47BA-9948-FE45A5B45790}">
      <dgm:prSet phldrT="[Text]"/>
      <dgm:spPr/>
      <dgm:t>
        <a:bodyPr/>
        <a:lstStyle/>
        <a:p>
          <a:r>
            <a:rPr lang="en-US" dirty="0"/>
            <a:t>OCC</a:t>
          </a:r>
        </a:p>
      </dgm:t>
    </dgm:pt>
    <dgm:pt modelId="{71A81B17-5C0C-4C62-AE8A-800C5B78A963}" type="parTrans" cxnId="{69B1EAD9-C4BD-4A3B-8DB1-914BEC6D551C}">
      <dgm:prSet/>
      <dgm:spPr/>
      <dgm:t>
        <a:bodyPr/>
        <a:lstStyle/>
        <a:p>
          <a:endParaRPr lang="en-US"/>
        </a:p>
      </dgm:t>
    </dgm:pt>
    <dgm:pt modelId="{E028A1D5-60FD-490A-8F4F-B0FB8577B3A5}" type="sibTrans" cxnId="{69B1EAD9-C4BD-4A3B-8DB1-914BEC6D551C}">
      <dgm:prSet/>
      <dgm:spPr/>
      <dgm:t>
        <a:bodyPr/>
        <a:lstStyle/>
        <a:p>
          <a:endParaRPr lang="en-US"/>
        </a:p>
      </dgm:t>
    </dgm:pt>
    <dgm:pt modelId="{A97E97D3-1115-4F9E-8857-C2B010A09341}">
      <dgm:prSet phldrT="[Text]"/>
      <dgm:spPr/>
      <dgm:t>
        <a:bodyPr/>
        <a:lstStyle/>
        <a:p>
          <a:r>
            <a:rPr lang="en-US" dirty="0"/>
            <a:t>DPS?</a:t>
          </a:r>
        </a:p>
      </dgm:t>
    </dgm:pt>
    <dgm:pt modelId="{5404C2A6-F6B4-454A-B43B-877A97493044}" type="parTrans" cxnId="{754AEDEF-A881-4197-8FAA-9D3D00E94AE5}">
      <dgm:prSet/>
      <dgm:spPr/>
      <dgm:t>
        <a:bodyPr/>
        <a:lstStyle/>
        <a:p>
          <a:endParaRPr lang="en-US"/>
        </a:p>
      </dgm:t>
    </dgm:pt>
    <dgm:pt modelId="{0E54A3D3-9BB2-4091-AD13-B20A63403EDF}" type="sibTrans" cxnId="{754AEDEF-A881-4197-8FAA-9D3D00E94AE5}">
      <dgm:prSet/>
      <dgm:spPr/>
      <dgm:t>
        <a:bodyPr/>
        <a:lstStyle/>
        <a:p>
          <a:endParaRPr lang="en-US"/>
        </a:p>
      </dgm:t>
    </dgm:pt>
    <dgm:pt modelId="{40BF59D5-B40A-4222-AC95-90008596FCE3}" type="pres">
      <dgm:prSet presAssocID="{DB0BB21E-7157-4E56-B52B-81F5DC27E2F6}" presName="compositeShape" presStyleCnt="0">
        <dgm:presLayoutVars>
          <dgm:chMax val="2"/>
          <dgm:dir/>
          <dgm:resizeHandles val="exact"/>
        </dgm:presLayoutVars>
      </dgm:prSet>
      <dgm:spPr/>
    </dgm:pt>
    <dgm:pt modelId="{7F581059-7BFC-4A19-A9E3-336503E83F29}" type="pres">
      <dgm:prSet presAssocID="{DB0BB21E-7157-4E56-B52B-81F5DC27E2F6}" presName="ribbon" presStyleLbl="node1" presStyleIdx="0" presStyleCnt="1" custScaleX="92864" custLinFactNeighborX="2124"/>
      <dgm:spPr/>
    </dgm:pt>
    <dgm:pt modelId="{EF969E84-48A3-41CC-986A-5521FFD12836}" type="pres">
      <dgm:prSet presAssocID="{DB0BB21E-7157-4E56-B52B-81F5DC27E2F6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3FA04D5-2F19-4171-95E9-0F4257E442A4}" type="pres">
      <dgm:prSet presAssocID="{DB0BB21E-7157-4E56-B52B-81F5DC27E2F6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F7962B-AC37-4240-872C-834CE4F1067C}" type="presOf" srcId="{A97E97D3-1115-4F9E-8857-C2B010A09341}" destId="{B3FA04D5-2F19-4171-95E9-0F4257E442A4}" srcOrd="0" destOrd="0" presId="urn:microsoft.com/office/officeart/2005/8/layout/arrow6"/>
    <dgm:cxn modelId="{05AF4D64-41CB-47AE-8975-F6FAD193D44E}" type="presOf" srcId="{DB0BB21E-7157-4E56-B52B-81F5DC27E2F6}" destId="{40BF59D5-B40A-4222-AC95-90008596FCE3}" srcOrd="0" destOrd="0" presId="urn:microsoft.com/office/officeart/2005/8/layout/arrow6"/>
    <dgm:cxn modelId="{0D0439D4-F833-46A5-98BB-D33DF492D964}" type="presOf" srcId="{E7CF6385-B2A5-47BA-9948-FE45A5B45790}" destId="{EF969E84-48A3-41CC-986A-5521FFD12836}" srcOrd="0" destOrd="0" presId="urn:microsoft.com/office/officeart/2005/8/layout/arrow6"/>
    <dgm:cxn modelId="{69B1EAD9-C4BD-4A3B-8DB1-914BEC6D551C}" srcId="{DB0BB21E-7157-4E56-B52B-81F5DC27E2F6}" destId="{E7CF6385-B2A5-47BA-9948-FE45A5B45790}" srcOrd="0" destOrd="0" parTransId="{71A81B17-5C0C-4C62-AE8A-800C5B78A963}" sibTransId="{E028A1D5-60FD-490A-8F4F-B0FB8577B3A5}"/>
    <dgm:cxn modelId="{754AEDEF-A881-4197-8FAA-9D3D00E94AE5}" srcId="{DB0BB21E-7157-4E56-B52B-81F5DC27E2F6}" destId="{A97E97D3-1115-4F9E-8857-C2B010A09341}" srcOrd="1" destOrd="0" parTransId="{5404C2A6-F6B4-454A-B43B-877A97493044}" sibTransId="{0E54A3D3-9BB2-4091-AD13-B20A63403EDF}"/>
    <dgm:cxn modelId="{1E089DF6-BCB8-493E-9876-6B09A3977A1C}" type="presParOf" srcId="{40BF59D5-B40A-4222-AC95-90008596FCE3}" destId="{7F581059-7BFC-4A19-A9E3-336503E83F29}" srcOrd="0" destOrd="0" presId="urn:microsoft.com/office/officeart/2005/8/layout/arrow6"/>
    <dgm:cxn modelId="{5CFF180A-FF89-4085-9C42-6B2B01FC24DC}" type="presParOf" srcId="{40BF59D5-B40A-4222-AC95-90008596FCE3}" destId="{EF969E84-48A3-41CC-986A-5521FFD12836}" srcOrd="1" destOrd="0" presId="urn:microsoft.com/office/officeart/2005/8/layout/arrow6"/>
    <dgm:cxn modelId="{037F5C46-7596-4CF4-9E43-651AA26EED5E}" type="presParOf" srcId="{40BF59D5-B40A-4222-AC95-90008596FCE3}" destId="{B3FA04D5-2F19-4171-95E9-0F4257E442A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BB21E-7157-4E56-B52B-81F5DC27E2F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F6385-B2A5-47BA-9948-FE45A5B45790}">
      <dgm:prSet phldrT="[Text]"/>
      <dgm:spPr/>
      <dgm:t>
        <a:bodyPr/>
        <a:lstStyle/>
        <a:p>
          <a:r>
            <a:rPr lang="en-US" dirty="0"/>
            <a:t>OCC</a:t>
          </a:r>
        </a:p>
      </dgm:t>
    </dgm:pt>
    <dgm:pt modelId="{71A81B17-5C0C-4C62-AE8A-800C5B78A963}" type="parTrans" cxnId="{69B1EAD9-C4BD-4A3B-8DB1-914BEC6D551C}">
      <dgm:prSet/>
      <dgm:spPr/>
      <dgm:t>
        <a:bodyPr/>
        <a:lstStyle/>
        <a:p>
          <a:endParaRPr lang="en-US"/>
        </a:p>
      </dgm:t>
    </dgm:pt>
    <dgm:pt modelId="{E028A1D5-60FD-490A-8F4F-B0FB8577B3A5}" type="sibTrans" cxnId="{69B1EAD9-C4BD-4A3B-8DB1-914BEC6D551C}">
      <dgm:prSet/>
      <dgm:spPr/>
      <dgm:t>
        <a:bodyPr/>
        <a:lstStyle/>
        <a:p>
          <a:endParaRPr lang="en-US"/>
        </a:p>
      </dgm:t>
    </dgm:pt>
    <dgm:pt modelId="{A97E97D3-1115-4F9E-8857-C2B010A09341}">
      <dgm:prSet phldrT="[Text]"/>
      <dgm:spPr/>
      <dgm:t>
        <a:bodyPr/>
        <a:lstStyle/>
        <a:p>
          <a:r>
            <a:rPr lang="en-US" dirty="0"/>
            <a:t>District Court?</a:t>
          </a:r>
        </a:p>
      </dgm:t>
    </dgm:pt>
    <dgm:pt modelId="{5404C2A6-F6B4-454A-B43B-877A97493044}" type="parTrans" cxnId="{754AEDEF-A881-4197-8FAA-9D3D00E94AE5}">
      <dgm:prSet/>
      <dgm:spPr/>
      <dgm:t>
        <a:bodyPr/>
        <a:lstStyle/>
        <a:p>
          <a:endParaRPr lang="en-US"/>
        </a:p>
      </dgm:t>
    </dgm:pt>
    <dgm:pt modelId="{0E54A3D3-9BB2-4091-AD13-B20A63403EDF}" type="sibTrans" cxnId="{754AEDEF-A881-4197-8FAA-9D3D00E94AE5}">
      <dgm:prSet/>
      <dgm:spPr/>
      <dgm:t>
        <a:bodyPr/>
        <a:lstStyle/>
        <a:p>
          <a:endParaRPr lang="en-US"/>
        </a:p>
      </dgm:t>
    </dgm:pt>
    <dgm:pt modelId="{40BF59D5-B40A-4222-AC95-90008596FCE3}" type="pres">
      <dgm:prSet presAssocID="{DB0BB21E-7157-4E56-B52B-81F5DC27E2F6}" presName="compositeShape" presStyleCnt="0">
        <dgm:presLayoutVars>
          <dgm:chMax val="2"/>
          <dgm:dir/>
          <dgm:resizeHandles val="exact"/>
        </dgm:presLayoutVars>
      </dgm:prSet>
      <dgm:spPr/>
    </dgm:pt>
    <dgm:pt modelId="{7F581059-7BFC-4A19-A9E3-336503E83F29}" type="pres">
      <dgm:prSet presAssocID="{DB0BB21E-7157-4E56-B52B-81F5DC27E2F6}" presName="ribbon" presStyleLbl="node1" presStyleIdx="0" presStyleCnt="1" custScaleX="92864" custLinFactNeighborX="2084" custLinFactNeighborY="-15729"/>
      <dgm:spPr/>
    </dgm:pt>
    <dgm:pt modelId="{EF969E84-48A3-41CC-986A-5521FFD12836}" type="pres">
      <dgm:prSet presAssocID="{DB0BB21E-7157-4E56-B52B-81F5DC27E2F6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3FA04D5-2F19-4171-95E9-0F4257E442A4}" type="pres">
      <dgm:prSet presAssocID="{DB0BB21E-7157-4E56-B52B-81F5DC27E2F6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F7962B-AC37-4240-872C-834CE4F1067C}" type="presOf" srcId="{A97E97D3-1115-4F9E-8857-C2B010A09341}" destId="{B3FA04D5-2F19-4171-95E9-0F4257E442A4}" srcOrd="0" destOrd="0" presId="urn:microsoft.com/office/officeart/2005/8/layout/arrow6"/>
    <dgm:cxn modelId="{05AF4D64-41CB-47AE-8975-F6FAD193D44E}" type="presOf" srcId="{DB0BB21E-7157-4E56-B52B-81F5DC27E2F6}" destId="{40BF59D5-B40A-4222-AC95-90008596FCE3}" srcOrd="0" destOrd="0" presId="urn:microsoft.com/office/officeart/2005/8/layout/arrow6"/>
    <dgm:cxn modelId="{0D0439D4-F833-46A5-98BB-D33DF492D964}" type="presOf" srcId="{E7CF6385-B2A5-47BA-9948-FE45A5B45790}" destId="{EF969E84-48A3-41CC-986A-5521FFD12836}" srcOrd="0" destOrd="0" presId="urn:microsoft.com/office/officeart/2005/8/layout/arrow6"/>
    <dgm:cxn modelId="{69B1EAD9-C4BD-4A3B-8DB1-914BEC6D551C}" srcId="{DB0BB21E-7157-4E56-B52B-81F5DC27E2F6}" destId="{E7CF6385-B2A5-47BA-9948-FE45A5B45790}" srcOrd="0" destOrd="0" parTransId="{71A81B17-5C0C-4C62-AE8A-800C5B78A963}" sibTransId="{E028A1D5-60FD-490A-8F4F-B0FB8577B3A5}"/>
    <dgm:cxn modelId="{754AEDEF-A881-4197-8FAA-9D3D00E94AE5}" srcId="{DB0BB21E-7157-4E56-B52B-81F5DC27E2F6}" destId="{A97E97D3-1115-4F9E-8857-C2B010A09341}" srcOrd="1" destOrd="0" parTransId="{5404C2A6-F6B4-454A-B43B-877A97493044}" sibTransId="{0E54A3D3-9BB2-4091-AD13-B20A63403EDF}"/>
    <dgm:cxn modelId="{1E089DF6-BCB8-493E-9876-6B09A3977A1C}" type="presParOf" srcId="{40BF59D5-B40A-4222-AC95-90008596FCE3}" destId="{7F581059-7BFC-4A19-A9E3-336503E83F29}" srcOrd="0" destOrd="0" presId="urn:microsoft.com/office/officeart/2005/8/layout/arrow6"/>
    <dgm:cxn modelId="{5CFF180A-FF89-4085-9C42-6B2B01FC24DC}" type="presParOf" srcId="{40BF59D5-B40A-4222-AC95-90008596FCE3}" destId="{EF969E84-48A3-41CC-986A-5521FFD12836}" srcOrd="1" destOrd="0" presId="urn:microsoft.com/office/officeart/2005/8/layout/arrow6"/>
    <dgm:cxn modelId="{037F5C46-7596-4CF4-9E43-651AA26EED5E}" type="presParOf" srcId="{40BF59D5-B40A-4222-AC95-90008596FCE3}" destId="{B3FA04D5-2F19-4171-95E9-0F4257E442A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F789D-3A48-4EDC-98C9-4D41EA9EF73C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59F87B-2337-469C-B3A6-AF042C4069E5}">
      <dgm:prSet phldrT="[Text]"/>
      <dgm:spPr/>
      <dgm:t>
        <a:bodyPr/>
        <a:lstStyle/>
        <a:p>
          <a:r>
            <a:rPr lang="en-US" dirty="0"/>
            <a:t>Citation is written by officer</a:t>
          </a:r>
        </a:p>
      </dgm:t>
    </dgm:pt>
    <dgm:pt modelId="{B6D4A953-D4F4-4BFB-8B22-892482320C7F}" type="parTrans" cxnId="{7D69EF0B-3A8D-4B22-9335-5B2ED1BFF377}">
      <dgm:prSet/>
      <dgm:spPr/>
      <dgm:t>
        <a:bodyPr/>
        <a:lstStyle/>
        <a:p>
          <a:endParaRPr lang="en-US"/>
        </a:p>
      </dgm:t>
    </dgm:pt>
    <dgm:pt modelId="{1B247158-A76F-4E55-9471-5BC254BB467F}" type="sibTrans" cxnId="{7D69EF0B-3A8D-4B22-9335-5B2ED1BFF377}">
      <dgm:prSet/>
      <dgm:spPr/>
      <dgm:t>
        <a:bodyPr/>
        <a:lstStyle/>
        <a:p>
          <a:endParaRPr lang="en-US"/>
        </a:p>
      </dgm:t>
    </dgm:pt>
    <dgm:pt modelId="{AC615F62-9CC0-4533-8202-B7ACB202AB1D}">
      <dgm:prSet phldrT="[Text]"/>
      <dgm:spPr/>
      <dgm:t>
        <a:bodyPr/>
        <a:lstStyle/>
        <a:p>
          <a:r>
            <a:rPr lang="en-US" dirty="0"/>
            <a:t>Finance processes payment as a bond until court occurs</a:t>
          </a:r>
        </a:p>
      </dgm:t>
    </dgm:pt>
    <dgm:pt modelId="{D7FB7458-D972-4C18-99C0-D5FA40CB588B}" type="parTrans" cxnId="{34BD0D4B-28A6-4BD2-9666-E72EEB8E433C}">
      <dgm:prSet/>
      <dgm:spPr/>
      <dgm:t>
        <a:bodyPr/>
        <a:lstStyle/>
        <a:p>
          <a:endParaRPr lang="en-US"/>
        </a:p>
      </dgm:t>
    </dgm:pt>
    <dgm:pt modelId="{6F3C1956-F22D-4F93-B17B-B63A85DE45A7}" type="sibTrans" cxnId="{34BD0D4B-28A6-4BD2-9666-E72EEB8E433C}">
      <dgm:prSet/>
      <dgm:spPr/>
      <dgm:t>
        <a:bodyPr/>
        <a:lstStyle/>
        <a:p>
          <a:endParaRPr lang="en-US"/>
        </a:p>
      </dgm:t>
    </dgm:pt>
    <dgm:pt modelId="{4A872890-9B6F-487F-895F-6F8C1F4F5A89}">
      <dgm:prSet phldrT="[Text]"/>
      <dgm:spPr/>
      <dgm:t>
        <a:bodyPr/>
        <a:lstStyle/>
        <a:p>
          <a:r>
            <a:rPr lang="en-US" dirty="0"/>
            <a:t>Enforcement Support prepares the monthly docket and responds to carrier inquiries</a:t>
          </a:r>
        </a:p>
      </dgm:t>
    </dgm:pt>
    <dgm:pt modelId="{413B15D5-A315-4E51-969D-33A0C53B4DE6}" type="parTrans" cxnId="{F16F988F-212A-42DD-9662-00A972E2A8B6}">
      <dgm:prSet/>
      <dgm:spPr/>
      <dgm:t>
        <a:bodyPr/>
        <a:lstStyle/>
        <a:p>
          <a:endParaRPr lang="en-US"/>
        </a:p>
      </dgm:t>
    </dgm:pt>
    <dgm:pt modelId="{34EEB655-DCB4-4DC1-89D1-F5F95246124F}" type="sibTrans" cxnId="{F16F988F-212A-42DD-9662-00A972E2A8B6}">
      <dgm:prSet/>
      <dgm:spPr/>
      <dgm:t>
        <a:bodyPr/>
        <a:lstStyle/>
        <a:p>
          <a:endParaRPr lang="en-US"/>
        </a:p>
      </dgm:t>
    </dgm:pt>
    <dgm:pt modelId="{22644A40-068B-4357-A3A0-57BFAFF77FB1}">
      <dgm:prSet phldrT="[Text]"/>
      <dgm:spPr/>
      <dgm:t>
        <a:bodyPr/>
        <a:lstStyle/>
        <a:p>
          <a:r>
            <a:rPr lang="en-US" dirty="0"/>
            <a:t>Attorneys communicate with carriers who have requested a hearing</a:t>
          </a:r>
        </a:p>
      </dgm:t>
    </dgm:pt>
    <dgm:pt modelId="{C430E527-7D2D-4CB1-AEE3-375428CE73EC}" type="parTrans" cxnId="{AA24521F-B76A-4097-BAEF-A13A63DBC33B}">
      <dgm:prSet/>
      <dgm:spPr/>
      <dgm:t>
        <a:bodyPr/>
        <a:lstStyle/>
        <a:p>
          <a:endParaRPr lang="en-US"/>
        </a:p>
      </dgm:t>
    </dgm:pt>
    <dgm:pt modelId="{BF531B91-7B85-4B13-BEB0-4AF0B58AE60E}" type="sibTrans" cxnId="{AA24521F-B76A-4097-BAEF-A13A63DBC33B}">
      <dgm:prSet/>
      <dgm:spPr/>
      <dgm:t>
        <a:bodyPr/>
        <a:lstStyle/>
        <a:p>
          <a:endParaRPr lang="en-US"/>
        </a:p>
      </dgm:t>
    </dgm:pt>
    <dgm:pt modelId="{5C2D369B-B023-448A-BCFE-07071EB75BCC}">
      <dgm:prSet phldrT="[Text]"/>
      <dgm:spPr/>
      <dgm:t>
        <a:bodyPr/>
        <a:lstStyle/>
        <a:p>
          <a:r>
            <a:rPr lang="en-US" dirty="0"/>
            <a:t>Administrative Law Judge hears the docket monthly and makes recommendations</a:t>
          </a:r>
        </a:p>
      </dgm:t>
    </dgm:pt>
    <dgm:pt modelId="{683F24EB-97FF-45D8-BFE1-47B715CF93A8}" type="parTrans" cxnId="{C2D3F8C9-9A25-408F-82C0-854096E3D2D9}">
      <dgm:prSet/>
      <dgm:spPr/>
      <dgm:t>
        <a:bodyPr/>
        <a:lstStyle/>
        <a:p>
          <a:endParaRPr lang="en-US"/>
        </a:p>
      </dgm:t>
    </dgm:pt>
    <dgm:pt modelId="{3CA8990C-C7C1-4B35-82FF-86DE540E6F88}" type="sibTrans" cxnId="{C2D3F8C9-9A25-408F-82C0-854096E3D2D9}">
      <dgm:prSet/>
      <dgm:spPr/>
      <dgm:t>
        <a:bodyPr/>
        <a:lstStyle/>
        <a:p>
          <a:endParaRPr lang="en-US"/>
        </a:p>
      </dgm:t>
    </dgm:pt>
    <dgm:pt modelId="{0C1E8CC6-4929-40BE-8B8C-812A477A3726}">
      <dgm:prSet/>
      <dgm:spPr/>
      <dgm:t>
        <a:bodyPr/>
        <a:lstStyle/>
        <a:p>
          <a:r>
            <a:rPr lang="en-US" dirty="0"/>
            <a:t>If carrier disagrees with recommendation, they have an opportunity to appeal to the Commissioners</a:t>
          </a:r>
        </a:p>
      </dgm:t>
    </dgm:pt>
    <dgm:pt modelId="{BA412263-6025-4111-8A0B-F6D14A766FAD}" type="parTrans" cxnId="{311317EF-2868-433C-A6DA-A021236277FF}">
      <dgm:prSet/>
      <dgm:spPr/>
      <dgm:t>
        <a:bodyPr/>
        <a:lstStyle/>
        <a:p>
          <a:endParaRPr lang="en-US"/>
        </a:p>
      </dgm:t>
    </dgm:pt>
    <dgm:pt modelId="{EE6B712C-D771-4352-BB4A-3FE857D21D37}" type="sibTrans" cxnId="{311317EF-2868-433C-A6DA-A021236277FF}">
      <dgm:prSet/>
      <dgm:spPr/>
      <dgm:t>
        <a:bodyPr/>
        <a:lstStyle/>
        <a:p>
          <a:endParaRPr lang="en-US"/>
        </a:p>
      </dgm:t>
    </dgm:pt>
    <dgm:pt modelId="{C1E5B9D8-88F7-4283-92EA-545FF9E16FF0}">
      <dgm:prSet/>
      <dgm:spPr/>
      <dgm:t>
        <a:bodyPr/>
        <a:lstStyle/>
        <a:p>
          <a:r>
            <a:rPr lang="en-US" dirty="0"/>
            <a:t>Commissioners hear any appeals and vote on docket monthly</a:t>
          </a:r>
        </a:p>
      </dgm:t>
    </dgm:pt>
    <dgm:pt modelId="{DDFFC306-0089-45C9-BA32-DCCCC1564751}" type="parTrans" cxnId="{C83B6E6D-0C31-4B95-840C-9D657E4802E6}">
      <dgm:prSet/>
      <dgm:spPr/>
      <dgm:t>
        <a:bodyPr/>
        <a:lstStyle/>
        <a:p>
          <a:endParaRPr lang="en-US"/>
        </a:p>
      </dgm:t>
    </dgm:pt>
    <dgm:pt modelId="{9CA874DA-9704-468F-8081-5E9EA42B0148}" type="sibTrans" cxnId="{C83B6E6D-0C31-4B95-840C-9D657E4802E6}">
      <dgm:prSet/>
      <dgm:spPr/>
      <dgm:t>
        <a:bodyPr/>
        <a:lstStyle/>
        <a:p>
          <a:endParaRPr lang="en-US"/>
        </a:p>
      </dgm:t>
    </dgm:pt>
    <dgm:pt modelId="{B66F18CF-D85F-4EB8-8A2E-5B941378F8BA}">
      <dgm:prSet/>
      <dgm:spPr/>
      <dgm:t>
        <a:bodyPr/>
        <a:lstStyle/>
        <a:p>
          <a:r>
            <a:rPr lang="en-US" dirty="0"/>
            <a:t>Final order is issued, and all payments are recognized as fine revenue</a:t>
          </a:r>
        </a:p>
      </dgm:t>
    </dgm:pt>
    <dgm:pt modelId="{60400305-EBEC-4470-8580-669B52C616B2}" type="parTrans" cxnId="{A383DB72-9D66-43E4-8FF0-59EBFD7B07CA}">
      <dgm:prSet/>
      <dgm:spPr/>
      <dgm:t>
        <a:bodyPr/>
        <a:lstStyle/>
        <a:p>
          <a:endParaRPr lang="en-US"/>
        </a:p>
      </dgm:t>
    </dgm:pt>
    <dgm:pt modelId="{54A5D999-1B6D-496F-BB25-62229D2FD1F0}" type="sibTrans" cxnId="{A383DB72-9D66-43E4-8FF0-59EBFD7B07CA}">
      <dgm:prSet/>
      <dgm:spPr/>
      <dgm:t>
        <a:bodyPr/>
        <a:lstStyle/>
        <a:p>
          <a:endParaRPr lang="en-US"/>
        </a:p>
      </dgm:t>
    </dgm:pt>
    <dgm:pt modelId="{551A5AC9-E519-4A30-AB4E-57E0D52607B4}">
      <dgm:prSet/>
      <dgm:spPr/>
      <dgm:t>
        <a:bodyPr/>
        <a:lstStyle/>
        <a:p>
          <a:r>
            <a:rPr lang="en-US" dirty="0"/>
            <a:t>Enforcement Support generates refund process for dismissed or reduced violations</a:t>
          </a:r>
        </a:p>
      </dgm:t>
    </dgm:pt>
    <dgm:pt modelId="{0A2DC91E-2012-46A6-902C-98F9F761B46F}" type="parTrans" cxnId="{63C1525E-C677-4228-B494-D1BA770F04EB}">
      <dgm:prSet/>
      <dgm:spPr/>
      <dgm:t>
        <a:bodyPr/>
        <a:lstStyle/>
        <a:p>
          <a:endParaRPr lang="en-US"/>
        </a:p>
      </dgm:t>
    </dgm:pt>
    <dgm:pt modelId="{1CFED3CE-F38B-44C8-9F48-7EAD31374195}" type="sibTrans" cxnId="{63C1525E-C677-4228-B494-D1BA770F04EB}">
      <dgm:prSet/>
      <dgm:spPr/>
      <dgm:t>
        <a:bodyPr/>
        <a:lstStyle/>
        <a:p>
          <a:endParaRPr lang="en-US"/>
        </a:p>
      </dgm:t>
    </dgm:pt>
    <dgm:pt modelId="{93006BC1-F6E3-4BB0-894F-194983B8F997}">
      <dgm:prSet/>
      <dgm:spPr/>
      <dgm:t>
        <a:bodyPr/>
        <a:lstStyle/>
        <a:p>
          <a:r>
            <a:rPr lang="en-US" dirty="0"/>
            <a:t>Finance issues refund check to carrier once approvals are complete</a:t>
          </a:r>
        </a:p>
      </dgm:t>
    </dgm:pt>
    <dgm:pt modelId="{2B68D820-5D90-4481-80D7-76D7A2CDD499}" type="parTrans" cxnId="{1C6F54F1-9174-417F-B67D-736C25EAE48C}">
      <dgm:prSet/>
      <dgm:spPr/>
      <dgm:t>
        <a:bodyPr/>
        <a:lstStyle/>
        <a:p>
          <a:endParaRPr lang="en-US"/>
        </a:p>
      </dgm:t>
    </dgm:pt>
    <dgm:pt modelId="{8A67CF72-86E3-4466-859C-04D525B2392A}" type="sibTrans" cxnId="{1C6F54F1-9174-417F-B67D-736C25EAE48C}">
      <dgm:prSet/>
      <dgm:spPr/>
      <dgm:t>
        <a:bodyPr/>
        <a:lstStyle/>
        <a:p>
          <a:endParaRPr lang="en-US"/>
        </a:p>
      </dgm:t>
    </dgm:pt>
    <dgm:pt modelId="{1F49BB6F-91CB-48B0-AB99-FB899BF9241A}" type="pres">
      <dgm:prSet presAssocID="{C7BF789D-3A48-4EDC-98C9-4D41EA9EF73C}" presName="Name0" presStyleCnt="0">
        <dgm:presLayoutVars>
          <dgm:dir/>
          <dgm:resizeHandles val="exact"/>
        </dgm:presLayoutVars>
      </dgm:prSet>
      <dgm:spPr/>
    </dgm:pt>
    <dgm:pt modelId="{1BC921C8-8C22-4E65-9F4F-B56499A56FD5}" type="pres">
      <dgm:prSet presAssocID="{5C59F87B-2337-469C-B3A6-AF042C4069E5}" presName="node" presStyleLbl="node1" presStyleIdx="0" presStyleCnt="10">
        <dgm:presLayoutVars>
          <dgm:bulletEnabled val="1"/>
        </dgm:presLayoutVars>
      </dgm:prSet>
      <dgm:spPr/>
    </dgm:pt>
    <dgm:pt modelId="{4083789B-AE2F-4DC2-BE13-E7AE8EF801EA}" type="pres">
      <dgm:prSet presAssocID="{1B247158-A76F-4E55-9471-5BC254BB467F}" presName="sibTrans" presStyleLbl="sibTrans1D1" presStyleIdx="0" presStyleCnt="9"/>
      <dgm:spPr/>
    </dgm:pt>
    <dgm:pt modelId="{C5553E0A-4372-4265-BB45-40125AEA91A3}" type="pres">
      <dgm:prSet presAssocID="{1B247158-A76F-4E55-9471-5BC254BB467F}" presName="connectorText" presStyleLbl="sibTrans1D1" presStyleIdx="0" presStyleCnt="9"/>
      <dgm:spPr/>
    </dgm:pt>
    <dgm:pt modelId="{5DB97DAE-6AD2-4E41-8AF4-34CCCE9483A4}" type="pres">
      <dgm:prSet presAssocID="{AC615F62-9CC0-4533-8202-B7ACB202AB1D}" presName="node" presStyleLbl="node1" presStyleIdx="1" presStyleCnt="10">
        <dgm:presLayoutVars>
          <dgm:bulletEnabled val="1"/>
        </dgm:presLayoutVars>
      </dgm:prSet>
      <dgm:spPr/>
    </dgm:pt>
    <dgm:pt modelId="{4FE052E2-28C6-4D05-BF8B-C27DCDBB3711}" type="pres">
      <dgm:prSet presAssocID="{6F3C1956-F22D-4F93-B17B-B63A85DE45A7}" presName="sibTrans" presStyleLbl="sibTrans1D1" presStyleIdx="1" presStyleCnt="9"/>
      <dgm:spPr/>
    </dgm:pt>
    <dgm:pt modelId="{C7617AAE-FF9B-464E-9F67-A82CD0F46266}" type="pres">
      <dgm:prSet presAssocID="{6F3C1956-F22D-4F93-B17B-B63A85DE45A7}" presName="connectorText" presStyleLbl="sibTrans1D1" presStyleIdx="1" presStyleCnt="9"/>
      <dgm:spPr/>
    </dgm:pt>
    <dgm:pt modelId="{394B029F-B6F4-46FF-9D4F-4A2EBE0ED3DD}" type="pres">
      <dgm:prSet presAssocID="{4A872890-9B6F-487F-895F-6F8C1F4F5A89}" presName="node" presStyleLbl="node1" presStyleIdx="2" presStyleCnt="10">
        <dgm:presLayoutVars>
          <dgm:bulletEnabled val="1"/>
        </dgm:presLayoutVars>
      </dgm:prSet>
      <dgm:spPr/>
    </dgm:pt>
    <dgm:pt modelId="{65E64EEE-8136-4C79-A2DA-F6C6ACD5A285}" type="pres">
      <dgm:prSet presAssocID="{34EEB655-DCB4-4DC1-89D1-F5F95246124F}" presName="sibTrans" presStyleLbl="sibTrans1D1" presStyleIdx="2" presStyleCnt="9"/>
      <dgm:spPr/>
    </dgm:pt>
    <dgm:pt modelId="{6399539C-6818-406A-9BC5-7A9CC52A09DC}" type="pres">
      <dgm:prSet presAssocID="{34EEB655-DCB4-4DC1-89D1-F5F95246124F}" presName="connectorText" presStyleLbl="sibTrans1D1" presStyleIdx="2" presStyleCnt="9"/>
      <dgm:spPr/>
    </dgm:pt>
    <dgm:pt modelId="{059091FC-DA8A-44F3-9685-CE0F5B353B59}" type="pres">
      <dgm:prSet presAssocID="{22644A40-068B-4357-A3A0-57BFAFF77FB1}" presName="node" presStyleLbl="node1" presStyleIdx="3" presStyleCnt="10">
        <dgm:presLayoutVars>
          <dgm:bulletEnabled val="1"/>
        </dgm:presLayoutVars>
      </dgm:prSet>
      <dgm:spPr/>
    </dgm:pt>
    <dgm:pt modelId="{8ED9E24A-D0F7-4AB4-AE41-1B9ACBE69F13}" type="pres">
      <dgm:prSet presAssocID="{BF531B91-7B85-4B13-BEB0-4AF0B58AE60E}" presName="sibTrans" presStyleLbl="sibTrans1D1" presStyleIdx="3" presStyleCnt="9"/>
      <dgm:spPr/>
    </dgm:pt>
    <dgm:pt modelId="{BDF1B141-2883-44A8-971A-D36795DDAA6B}" type="pres">
      <dgm:prSet presAssocID="{BF531B91-7B85-4B13-BEB0-4AF0B58AE60E}" presName="connectorText" presStyleLbl="sibTrans1D1" presStyleIdx="3" presStyleCnt="9"/>
      <dgm:spPr/>
    </dgm:pt>
    <dgm:pt modelId="{50470254-C3D4-4A90-9746-107EBBC43B78}" type="pres">
      <dgm:prSet presAssocID="{5C2D369B-B023-448A-BCFE-07071EB75BCC}" presName="node" presStyleLbl="node1" presStyleIdx="4" presStyleCnt="10">
        <dgm:presLayoutVars>
          <dgm:bulletEnabled val="1"/>
        </dgm:presLayoutVars>
      </dgm:prSet>
      <dgm:spPr/>
    </dgm:pt>
    <dgm:pt modelId="{7A3C00B1-4485-4989-ADD5-D694F375B5F5}" type="pres">
      <dgm:prSet presAssocID="{3CA8990C-C7C1-4B35-82FF-86DE540E6F88}" presName="sibTrans" presStyleLbl="sibTrans1D1" presStyleIdx="4" presStyleCnt="9"/>
      <dgm:spPr/>
    </dgm:pt>
    <dgm:pt modelId="{4576D0CB-0CC0-41EB-B83D-A943602C1FF6}" type="pres">
      <dgm:prSet presAssocID="{3CA8990C-C7C1-4B35-82FF-86DE540E6F88}" presName="connectorText" presStyleLbl="sibTrans1D1" presStyleIdx="4" presStyleCnt="9"/>
      <dgm:spPr/>
    </dgm:pt>
    <dgm:pt modelId="{97EFEB2C-7D08-438B-9196-F4AF10C07239}" type="pres">
      <dgm:prSet presAssocID="{0C1E8CC6-4929-40BE-8B8C-812A477A3726}" presName="node" presStyleLbl="node1" presStyleIdx="5" presStyleCnt="10">
        <dgm:presLayoutVars>
          <dgm:bulletEnabled val="1"/>
        </dgm:presLayoutVars>
      </dgm:prSet>
      <dgm:spPr/>
    </dgm:pt>
    <dgm:pt modelId="{64EA1FF6-13D0-4200-8784-D0039104685A}" type="pres">
      <dgm:prSet presAssocID="{EE6B712C-D771-4352-BB4A-3FE857D21D37}" presName="sibTrans" presStyleLbl="sibTrans1D1" presStyleIdx="5" presStyleCnt="9"/>
      <dgm:spPr/>
    </dgm:pt>
    <dgm:pt modelId="{F6EBF9D6-DF2F-44EB-A6A7-F69FC0434D1C}" type="pres">
      <dgm:prSet presAssocID="{EE6B712C-D771-4352-BB4A-3FE857D21D37}" presName="connectorText" presStyleLbl="sibTrans1D1" presStyleIdx="5" presStyleCnt="9"/>
      <dgm:spPr/>
    </dgm:pt>
    <dgm:pt modelId="{892541AA-4D00-4191-8CFA-4EC306A72613}" type="pres">
      <dgm:prSet presAssocID="{C1E5B9D8-88F7-4283-92EA-545FF9E16FF0}" presName="node" presStyleLbl="node1" presStyleIdx="6" presStyleCnt="10">
        <dgm:presLayoutVars>
          <dgm:bulletEnabled val="1"/>
        </dgm:presLayoutVars>
      </dgm:prSet>
      <dgm:spPr/>
    </dgm:pt>
    <dgm:pt modelId="{32705363-F156-4488-8C7D-1F3B87241F3A}" type="pres">
      <dgm:prSet presAssocID="{9CA874DA-9704-468F-8081-5E9EA42B0148}" presName="sibTrans" presStyleLbl="sibTrans1D1" presStyleIdx="6" presStyleCnt="9"/>
      <dgm:spPr/>
    </dgm:pt>
    <dgm:pt modelId="{38B30A06-AA78-40C2-AA4A-F7319DA0DDC8}" type="pres">
      <dgm:prSet presAssocID="{9CA874DA-9704-468F-8081-5E9EA42B0148}" presName="connectorText" presStyleLbl="sibTrans1D1" presStyleIdx="6" presStyleCnt="9"/>
      <dgm:spPr/>
    </dgm:pt>
    <dgm:pt modelId="{C86AE285-0C45-49B9-A024-48A6FE0643B9}" type="pres">
      <dgm:prSet presAssocID="{B66F18CF-D85F-4EB8-8A2E-5B941378F8BA}" presName="node" presStyleLbl="node1" presStyleIdx="7" presStyleCnt="10">
        <dgm:presLayoutVars>
          <dgm:bulletEnabled val="1"/>
        </dgm:presLayoutVars>
      </dgm:prSet>
      <dgm:spPr/>
    </dgm:pt>
    <dgm:pt modelId="{36D58C48-B1A1-4D46-9934-7AD588DCEE39}" type="pres">
      <dgm:prSet presAssocID="{54A5D999-1B6D-496F-BB25-62229D2FD1F0}" presName="sibTrans" presStyleLbl="sibTrans1D1" presStyleIdx="7" presStyleCnt="9"/>
      <dgm:spPr/>
    </dgm:pt>
    <dgm:pt modelId="{86D3B639-63E0-42D7-9082-ADD08A17177B}" type="pres">
      <dgm:prSet presAssocID="{54A5D999-1B6D-496F-BB25-62229D2FD1F0}" presName="connectorText" presStyleLbl="sibTrans1D1" presStyleIdx="7" presStyleCnt="9"/>
      <dgm:spPr/>
    </dgm:pt>
    <dgm:pt modelId="{BBFC6B6E-9051-40B3-A455-A6E283C3E5C4}" type="pres">
      <dgm:prSet presAssocID="{551A5AC9-E519-4A30-AB4E-57E0D52607B4}" presName="node" presStyleLbl="node1" presStyleIdx="8" presStyleCnt="10">
        <dgm:presLayoutVars>
          <dgm:bulletEnabled val="1"/>
        </dgm:presLayoutVars>
      </dgm:prSet>
      <dgm:spPr/>
    </dgm:pt>
    <dgm:pt modelId="{68C27A52-AA5F-4EAB-929D-40C94D916F5A}" type="pres">
      <dgm:prSet presAssocID="{1CFED3CE-F38B-44C8-9F48-7EAD31374195}" presName="sibTrans" presStyleLbl="sibTrans1D1" presStyleIdx="8" presStyleCnt="9"/>
      <dgm:spPr/>
    </dgm:pt>
    <dgm:pt modelId="{9F066D69-278F-42CC-A0E5-DBD703C04B16}" type="pres">
      <dgm:prSet presAssocID="{1CFED3CE-F38B-44C8-9F48-7EAD31374195}" presName="connectorText" presStyleLbl="sibTrans1D1" presStyleIdx="8" presStyleCnt="9"/>
      <dgm:spPr/>
    </dgm:pt>
    <dgm:pt modelId="{D8F01F9A-A3B5-4290-A966-283E53346B1A}" type="pres">
      <dgm:prSet presAssocID="{93006BC1-F6E3-4BB0-894F-194983B8F997}" presName="node" presStyleLbl="node1" presStyleIdx="9" presStyleCnt="10">
        <dgm:presLayoutVars>
          <dgm:bulletEnabled val="1"/>
        </dgm:presLayoutVars>
      </dgm:prSet>
      <dgm:spPr/>
    </dgm:pt>
  </dgm:ptLst>
  <dgm:cxnLst>
    <dgm:cxn modelId="{ED000D00-C521-4757-A321-014244E143CC}" type="presOf" srcId="{54A5D999-1B6D-496F-BB25-62229D2FD1F0}" destId="{36D58C48-B1A1-4D46-9934-7AD588DCEE39}" srcOrd="0" destOrd="0" presId="urn:microsoft.com/office/officeart/2005/8/layout/bProcess3"/>
    <dgm:cxn modelId="{8F861F0A-D6FD-46D1-B5D6-C84E59450BD0}" type="presOf" srcId="{BF531B91-7B85-4B13-BEB0-4AF0B58AE60E}" destId="{BDF1B141-2883-44A8-971A-D36795DDAA6B}" srcOrd="1" destOrd="0" presId="urn:microsoft.com/office/officeart/2005/8/layout/bProcess3"/>
    <dgm:cxn modelId="{7D69EF0B-3A8D-4B22-9335-5B2ED1BFF377}" srcId="{C7BF789D-3A48-4EDC-98C9-4D41EA9EF73C}" destId="{5C59F87B-2337-469C-B3A6-AF042C4069E5}" srcOrd="0" destOrd="0" parTransId="{B6D4A953-D4F4-4BFB-8B22-892482320C7F}" sibTransId="{1B247158-A76F-4E55-9471-5BC254BB467F}"/>
    <dgm:cxn modelId="{C98C5716-1597-4865-85DD-3E1CC6308BD7}" type="presOf" srcId="{5C2D369B-B023-448A-BCFE-07071EB75BCC}" destId="{50470254-C3D4-4A90-9746-107EBBC43B78}" srcOrd="0" destOrd="0" presId="urn:microsoft.com/office/officeart/2005/8/layout/bProcess3"/>
    <dgm:cxn modelId="{A2CD111A-FBCE-4243-B210-75626093752E}" type="presOf" srcId="{3CA8990C-C7C1-4B35-82FF-86DE540E6F88}" destId="{4576D0CB-0CC0-41EB-B83D-A943602C1FF6}" srcOrd="1" destOrd="0" presId="urn:microsoft.com/office/officeart/2005/8/layout/bProcess3"/>
    <dgm:cxn modelId="{AA24521F-B76A-4097-BAEF-A13A63DBC33B}" srcId="{C7BF789D-3A48-4EDC-98C9-4D41EA9EF73C}" destId="{22644A40-068B-4357-A3A0-57BFAFF77FB1}" srcOrd="3" destOrd="0" parTransId="{C430E527-7D2D-4CB1-AEE3-375428CE73EC}" sibTransId="{BF531B91-7B85-4B13-BEB0-4AF0B58AE60E}"/>
    <dgm:cxn modelId="{63C1525E-C677-4228-B494-D1BA770F04EB}" srcId="{C7BF789D-3A48-4EDC-98C9-4D41EA9EF73C}" destId="{551A5AC9-E519-4A30-AB4E-57E0D52607B4}" srcOrd="8" destOrd="0" parTransId="{0A2DC91E-2012-46A6-902C-98F9F761B46F}" sibTransId="{1CFED3CE-F38B-44C8-9F48-7EAD31374195}"/>
    <dgm:cxn modelId="{2D11805F-010F-4665-BBCA-F4EC87D7F945}" type="presOf" srcId="{3CA8990C-C7C1-4B35-82FF-86DE540E6F88}" destId="{7A3C00B1-4485-4989-ADD5-D694F375B5F5}" srcOrd="0" destOrd="0" presId="urn:microsoft.com/office/officeart/2005/8/layout/bProcess3"/>
    <dgm:cxn modelId="{A8203D41-81CD-4487-8705-E0FF53FC5A21}" type="presOf" srcId="{C7BF789D-3A48-4EDC-98C9-4D41EA9EF73C}" destId="{1F49BB6F-91CB-48B0-AB99-FB899BF9241A}" srcOrd="0" destOrd="0" presId="urn:microsoft.com/office/officeart/2005/8/layout/bProcess3"/>
    <dgm:cxn modelId="{34BD0D4B-28A6-4BD2-9666-E72EEB8E433C}" srcId="{C7BF789D-3A48-4EDC-98C9-4D41EA9EF73C}" destId="{AC615F62-9CC0-4533-8202-B7ACB202AB1D}" srcOrd="1" destOrd="0" parTransId="{D7FB7458-D972-4C18-99C0-D5FA40CB588B}" sibTransId="{6F3C1956-F22D-4F93-B17B-B63A85DE45A7}"/>
    <dgm:cxn modelId="{9A719D6B-29D7-4ABE-A8F3-0A3E2274345F}" type="presOf" srcId="{9CA874DA-9704-468F-8081-5E9EA42B0148}" destId="{38B30A06-AA78-40C2-AA4A-F7319DA0DDC8}" srcOrd="1" destOrd="0" presId="urn:microsoft.com/office/officeart/2005/8/layout/bProcess3"/>
    <dgm:cxn modelId="{AFF6B04B-77B6-448D-BFE2-19DAEF596EED}" type="presOf" srcId="{EE6B712C-D771-4352-BB4A-3FE857D21D37}" destId="{F6EBF9D6-DF2F-44EB-A6A7-F69FC0434D1C}" srcOrd="1" destOrd="0" presId="urn:microsoft.com/office/officeart/2005/8/layout/bProcess3"/>
    <dgm:cxn modelId="{F7953B4D-16E4-43DF-A174-5D071F13E0F5}" type="presOf" srcId="{4A872890-9B6F-487F-895F-6F8C1F4F5A89}" destId="{394B029F-B6F4-46FF-9D4F-4A2EBE0ED3DD}" srcOrd="0" destOrd="0" presId="urn:microsoft.com/office/officeart/2005/8/layout/bProcess3"/>
    <dgm:cxn modelId="{C83B6E6D-0C31-4B95-840C-9D657E4802E6}" srcId="{C7BF789D-3A48-4EDC-98C9-4D41EA9EF73C}" destId="{C1E5B9D8-88F7-4283-92EA-545FF9E16FF0}" srcOrd="6" destOrd="0" parTransId="{DDFFC306-0089-45C9-BA32-DCCCC1564751}" sibTransId="{9CA874DA-9704-468F-8081-5E9EA42B0148}"/>
    <dgm:cxn modelId="{A383DB72-9D66-43E4-8FF0-59EBFD7B07CA}" srcId="{C7BF789D-3A48-4EDC-98C9-4D41EA9EF73C}" destId="{B66F18CF-D85F-4EB8-8A2E-5B941378F8BA}" srcOrd="7" destOrd="0" parTransId="{60400305-EBEC-4470-8580-669B52C616B2}" sibTransId="{54A5D999-1B6D-496F-BB25-62229D2FD1F0}"/>
    <dgm:cxn modelId="{14FAC857-C975-4951-BCB4-3A1DA5E9032E}" type="presOf" srcId="{54A5D999-1B6D-496F-BB25-62229D2FD1F0}" destId="{86D3B639-63E0-42D7-9082-ADD08A17177B}" srcOrd="1" destOrd="0" presId="urn:microsoft.com/office/officeart/2005/8/layout/bProcess3"/>
    <dgm:cxn modelId="{E2958C7A-D014-4BE2-888B-AC0413E1EC2B}" type="presOf" srcId="{551A5AC9-E519-4A30-AB4E-57E0D52607B4}" destId="{BBFC6B6E-9051-40B3-A455-A6E283C3E5C4}" srcOrd="0" destOrd="0" presId="urn:microsoft.com/office/officeart/2005/8/layout/bProcess3"/>
    <dgm:cxn modelId="{87782A85-45DE-4E6D-95A2-4BD49FB402A0}" type="presOf" srcId="{AC615F62-9CC0-4533-8202-B7ACB202AB1D}" destId="{5DB97DAE-6AD2-4E41-8AF4-34CCCE9483A4}" srcOrd="0" destOrd="0" presId="urn:microsoft.com/office/officeart/2005/8/layout/bProcess3"/>
    <dgm:cxn modelId="{D44FC48D-AE35-41C3-91B6-C35269B2D731}" type="presOf" srcId="{0C1E8CC6-4929-40BE-8B8C-812A477A3726}" destId="{97EFEB2C-7D08-438B-9196-F4AF10C07239}" srcOrd="0" destOrd="0" presId="urn:microsoft.com/office/officeart/2005/8/layout/bProcess3"/>
    <dgm:cxn modelId="{F16F988F-212A-42DD-9662-00A972E2A8B6}" srcId="{C7BF789D-3A48-4EDC-98C9-4D41EA9EF73C}" destId="{4A872890-9B6F-487F-895F-6F8C1F4F5A89}" srcOrd="2" destOrd="0" parTransId="{413B15D5-A315-4E51-969D-33A0C53B4DE6}" sibTransId="{34EEB655-DCB4-4DC1-89D1-F5F95246124F}"/>
    <dgm:cxn modelId="{4B89A08F-3241-4B37-8320-6B89D7DA804D}" type="presOf" srcId="{C1E5B9D8-88F7-4283-92EA-545FF9E16FF0}" destId="{892541AA-4D00-4191-8CFA-4EC306A72613}" srcOrd="0" destOrd="0" presId="urn:microsoft.com/office/officeart/2005/8/layout/bProcess3"/>
    <dgm:cxn modelId="{6E65DC98-A50E-4952-98E0-DCAB8208A569}" type="presOf" srcId="{1B247158-A76F-4E55-9471-5BC254BB467F}" destId="{C5553E0A-4372-4265-BB45-40125AEA91A3}" srcOrd="1" destOrd="0" presId="urn:microsoft.com/office/officeart/2005/8/layout/bProcess3"/>
    <dgm:cxn modelId="{C589D29C-21DC-40CC-962B-78D1A207979D}" type="presOf" srcId="{22644A40-068B-4357-A3A0-57BFAFF77FB1}" destId="{059091FC-DA8A-44F3-9685-CE0F5B353B59}" srcOrd="0" destOrd="0" presId="urn:microsoft.com/office/officeart/2005/8/layout/bProcess3"/>
    <dgm:cxn modelId="{C2CA95A2-11D5-47F9-90D5-C85D30BD9704}" type="presOf" srcId="{EE6B712C-D771-4352-BB4A-3FE857D21D37}" destId="{64EA1FF6-13D0-4200-8784-D0039104685A}" srcOrd="0" destOrd="0" presId="urn:microsoft.com/office/officeart/2005/8/layout/bProcess3"/>
    <dgm:cxn modelId="{F1375DA4-48E5-4230-A31F-5961106B7969}" type="presOf" srcId="{1CFED3CE-F38B-44C8-9F48-7EAD31374195}" destId="{68C27A52-AA5F-4EAB-929D-40C94D916F5A}" srcOrd="0" destOrd="0" presId="urn:microsoft.com/office/officeart/2005/8/layout/bProcess3"/>
    <dgm:cxn modelId="{2BFAABA6-A4D0-4072-9C0D-DC698097F827}" type="presOf" srcId="{93006BC1-F6E3-4BB0-894F-194983B8F997}" destId="{D8F01F9A-A3B5-4290-A966-283E53346B1A}" srcOrd="0" destOrd="0" presId="urn:microsoft.com/office/officeart/2005/8/layout/bProcess3"/>
    <dgm:cxn modelId="{DEF826B7-F477-4064-AC83-A5878FBCDA8D}" type="presOf" srcId="{B66F18CF-D85F-4EB8-8A2E-5B941378F8BA}" destId="{C86AE285-0C45-49B9-A024-48A6FE0643B9}" srcOrd="0" destOrd="0" presId="urn:microsoft.com/office/officeart/2005/8/layout/bProcess3"/>
    <dgm:cxn modelId="{3713CBB8-7078-4E4E-AD79-59D4B5C54031}" type="presOf" srcId="{9CA874DA-9704-468F-8081-5E9EA42B0148}" destId="{32705363-F156-4488-8C7D-1F3B87241F3A}" srcOrd="0" destOrd="0" presId="urn:microsoft.com/office/officeart/2005/8/layout/bProcess3"/>
    <dgm:cxn modelId="{502E6BC5-15B0-4991-A91F-2774B035D4E2}" type="presOf" srcId="{34EEB655-DCB4-4DC1-89D1-F5F95246124F}" destId="{6399539C-6818-406A-9BC5-7A9CC52A09DC}" srcOrd="1" destOrd="0" presId="urn:microsoft.com/office/officeart/2005/8/layout/bProcess3"/>
    <dgm:cxn modelId="{A050CBC9-1DED-402D-8E2E-EB11908D55F4}" type="presOf" srcId="{1B247158-A76F-4E55-9471-5BC254BB467F}" destId="{4083789B-AE2F-4DC2-BE13-E7AE8EF801EA}" srcOrd="0" destOrd="0" presId="urn:microsoft.com/office/officeart/2005/8/layout/bProcess3"/>
    <dgm:cxn modelId="{C2D3F8C9-9A25-408F-82C0-854096E3D2D9}" srcId="{C7BF789D-3A48-4EDC-98C9-4D41EA9EF73C}" destId="{5C2D369B-B023-448A-BCFE-07071EB75BCC}" srcOrd="4" destOrd="0" parTransId="{683F24EB-97FF-45D8-BFE1-47B715CF93A8}" sibTransId="{3CA8990C-C7C1-4B35-82FF-86DE540E6F88}"/>
    <dgm:cxn modelId="{1F3DABD2-EC17-4088-B9BF-055ED7C659AA}" type="presOf" srcId="{5C59F87B-2337-469C-B3A6-AF042C4069E5}" destId="{1BC921C8-8C22-4E65-9F4F-B56499A56FD5}" srcOrd="0" destOrd="0" presId="urn:microsoft.com/office/officeart/2005/8/layout/bProcess3"/>
    <dgm:cxn modelId="{AF2B2FDF-9870-4B5B-97C6-8170DC969AC7}" type="presOf" srcId="{6F3C1956-F22D-4F93-B17B-B63A85DE45A7}" destId="{4FE052E2-28C6-4D05-BF8B-C27DCDBB3711}" srcOrd="0" destOrd="0" presId="urn:microsoft.com/office/officeart/2005/8/layout/bProcess3"/>
    <dgm:cxn modelId="{7F240CE5-CEA1-4409-B159-E224A94254EC}" type="presOf" srcId="{34EEB655-DCB4-4DC1-89D1-F5F95246124F}" destId="{65E64EEE-8136-4C79-A2DA-F6C6ACD5A285}" srcOrd="0" destOrd="0" presId="urn:microsoft.com/office/officeart/2005/8/layout/bProcess3"/>
    <dgm:cxn modelId="{FE3D60E7-487C-4B82-B054-3EE2DBDB853D}" type="presOf" srcId="{1CFED3CE-F38B-44C8-9F48-7EAD31374195}" destId="{9F066D69-278F-42CC-A0E5-DBD703C04B16}" srcOrd="1" destOrd="0" presId="urn:microsoft.com/office/officeart/2005/8/layout/bProcess3"/>
    <dgm:cxn modelId="{0717D8EA-3D53-4AA8-9DE9-976073FC747D}" type="presOf" srcId="{BF531B91-7B85-4B13-BEB0-4AF0B58AE60E}" destId="{8ED9E24A-D0F7-4AB4-AE41-1B9ACBE69F13}" srcOrd="0" destOrd="0" presId="urn:microsoft.com/office/officeart/2005/8/layout/bProcess3"/>
    <dgm:cxn modelId="{777D71ED-494E-403D-9115-E01E8631D94B}" type="presOf" srcId="{6F3C1956-F22D-4F93-B17B-B63A85DE45A7}" destId="{C7617AAE-FF9B-464E-9F67-A82CD0F46266}" srcOrd="1" destOrd="0" presId="urn:microsoft.com/office/officeart/2005/8/layout/bProcess3"/>
    <dgm:cxn modelId="{311317EF-2868-433C-A6DA-A021236277FF}" srcId="{C7BF789D-3A48-4EDC-98C9-4D41EA9EF73C}" destId="{0C1E8CC6-4929-40BE-8B8C-812A477A3726}" srcOrd="5" destOrd="0" parTransId="{BA412263-6025-4111-8A0B-F6D14A766FAD}" sibTransId="{EE6B712C-D771-4352-BB4A-3FE857D21D37}"/>
    <dgm:cxn modelId="{1C6F54F1-9174-417F-B67D-736C25EAE48C}" srcId="{C7BF789D-3A48-4EDC-98C9-4D41EA9EF73C}" destId="{93006BC1-F6E3-4BB0-894F-194983B8F997}" srcOrd="9" destOrd="0" parTransId="{2B68D820-5D90-4481-80D7-76D7A2CDD499}" sibTransId="{8A67CF72-86E3-4466-859C-04D525B2392A}"/>
    <dgm:cxn modelId="{C91C09A9-993A-4992-896B-37B632BC7E9D}" type="presParOf" srcId="{1F49BB6F-91CB-48B0-AB99-FB899BF9241A}" destId="{1BC921C8-8C22-4E65-9F4F-B56499A56FD5}" srcOrd="0" destOrd="0" presId="urn:microsoft.com/office/officeart/2005/8/layout/bProcess3"/>
    <dgm:cxn modelId="{A4C19088-93BF-42D2-A57E-BD9ED0970367}" type="presParOf" srcId="{1F49BB6F-91CB-48B0-AB99-FB899BF9241A}" destId="{4083789B-AE2F-4DC2-BE13-E7AE8EF801EA}" srcOrd="1" destOrd="0" presId="urn:microsoft.com/office/officeart/2005/8/layout/bProcess3"/>
    <dgm:cxn modelId="{1A0907AE-DF84-4F89-8DB3-0405576E6899}" type="presParOf" srcId="{4083789B-AE2F-4DC2-BE13-E7AE8EF801EA}" destId="{C5553E0A-4372-4265-BB45-40125AEA91A3}" srcOrd="0" destOrd="0" presId="urn:microsoft.com/office/officeart/2005/8/layout/bProcess3"/>
    <dgm:cxn modelId="{D3A65F33-43B6-4D4A-8A97-98AD1974C5E2}" type="presParOf" srcId="{1F49BB6F-91CB-48B0-AB99-FB899BF9241A}" destId="{5DB97DAE-6AD2-4E41-8AF4-34CCCE9483A4}" srcOrd="2" destOrd="0" presId="urn:microsoft.com/office/officeart/2005/8/layout/bProcess3"/>
    <dgm:cxn modelId="{3B29A048-944D-4BE0-9BE7-230A80AB26A5}" type="presParOf" srcId="{1F49BB6F-91CB-48B0-AB99-FB899BF9241A}" destId="{4FE052E2-28C6-4D05-BF8B-C27DCDBB3711}" srcOrd="3" destOrd="0" presId="urn:microsoft.com/office/officeart/2005/8/layout/bProcess3"/>
    <dgm:cxn modelId="{B0123965-E0D7-4947-85AF-5CC3B2B14FF5}" type="presParOf" srcId="{4FE052E2-28C6-4D05-BF8B-C27DCDBB3711}" destId="{C7617AAE-FF9B-464E-9F67-A82CD0F46266}" srcOrd="0" destOrd="0" presId="urn:microsoft.com/office/officeart/2005/8/layout/bProcess3"/>
    <dgm:cxn modelId="{9A96DFAB-0E15-409A-8281-8ADD9F4C5E2B}" type="presParOf" srcId="{1F49BB6F-91CB-48B0-AB99-FB899BF9241A}" destId="{394B029F-B6F4-46FF-9D4F-4A2EBE0ED3DD}" srcOrd="4" destOrd="0" presId="urn:microsoft.com/office/officeart/2005/8/layout/bProcess3"/>
    <dgm:cxn modelId="{BBF4F64C-3D8E-4731-8AF6-84F82C489208}" type="presParOf" srcId="{1F49BB6F-91CB-48B0-AB99-FB899BF9241A}" destId="{65E64EEE-8136-4C79-A2DA-F6C6ACD5A285}" srcOrd="5" destOrd="0" presId="urn:microsoft.com/office/officeart/2005/8/layout/bProcess3"/>
    <dgm:cxn modelId="{96FBFF6F-C6E5-4729-97DA-B2C14ED9AAE7}" type="presParOf" srcId="{65E64EEE-8136-4C79-A2DA-F6C6ACD5A285}" destId="{6399539C-6818-406A-9BC5-7A9CC52A09DC}" srcOrd="0" destOrd="0" presId="urn:microsoft.com/office/officeart/2005/8/layout/bProcess3"/>
    <dgm:cxn modelId="{67FCE17D-301A-4969-9F7C-A182AD77E403}" type="presParOf" srcId="{1F49BB6F-91CB-48B0-AB99-FB899BF9241A}" destId="{059091FC-DA8A-44F3-9685-CE0F5B353B59}" srcOrd="6" destOrd="0" presId="urn:microsoft.com/office/officeart/2005/8/layout/bProcess3"/>
    <dgm:cxn modelId="{E5B9EF67-E25C-4113-8752-E68CCCEB89A9}" type="presParOf" srcId="{1F49BB6F-91CB-48B0-AB99-FB899BF9241A}" destId="{8ED9E24A-D0F7-4AB4-AE41-1B9ACBE69F13}" srcOrd="7" destOrd="0" presId="urn:microsoft.com/office/officeart/2005/8/layout/bProcess3"/>
    <dgm:cxn modelId="{D56291CC-8FD7-4BF6-B112-624A5D784CAE}" type="presParOf" srcId="{8ED9E24A-D0F7-4AB4-AE41-1B9ACBE69F13}" destId="{BDF1B141-2883-44A8-971A-D36795DDAA6B}" srcOrd="0" destOrd="0" presId="urn:microsoft.com/office/officeart/2005/8/layout/bProcess3"/>
    <dgm:cxn modelId="{96646853-B777-43BC-9DB9-A63CE56D4B73}" type="presParOf" srcId="{1F49BB6F-91CB-48B0-AB99-FB899BF9241A}" destId="{50470254-C3D4-4A90-9746-107EBBC43B78}" srcOrd="8" destOrd="0" presId="urn:microsoft.com/office/officeart/2005/8/layout/bProcess3"/>
    <dgm:cxn modelId="{8F0A9BC2-E9F7-4056-8D4D-20635B18B29D}" type="presParOf" srcId="{1F49BB6F-91CB-48B0-AB99-FB899BF9241A}" destId="{7A3C00B1-4485-4989-ADD5-D694F375B5F5}" srcOrd="9" destOrd="0" presId="urn:microsoft.com/office/officeart/2005/8/layout/bProcess3"/>
    <dgm:cxn modelId="{2B19EA9A-BE43-435F-A6A9-7E5B10C51149}" type="presParOf" srcId="{7A3C00B1-4485-4989-ADD5-D694F375B5F5}" destId="{4576D0CB-0CC0-41EB-B83D-A943602C1FF6}" srcOrd="0" destOrd="0" presId="urn:microsoft.com/office/officeart/2005/8/layout/bProcess3"/>
    <dgm:cxn modelId="{D28A9E50-D287-4178-A7F1-FC6B8EE3BCE1}" type="presParOf" srcId="{1F49BB6F-91CB-48B0-AB99-FB899BF9241A}" destId="{97EFEB2C-7D08-438B-9196-F4AF10C07239}" srcOrd="10" destOrd="0" presId="urn:microsoft.com/office/officeart/2005/8/layout/bProcess3"/>
    <dgm:cxn modelId="{5AD46933-2C53-4554-B135-DB7C626CF97B}" type="presParOf" srcId="{1F49BB6F-91CB-48B0-AB99-FB899BF9241A}" destId="{64EA1FF6-13D0-4200-8784-D0039104685A}" srcOrd="11" destOrd="0" presId="urn:microsoft.com/office/officeart/2005/8/layout/bProcess3"/>
    <dgm:cxn modelId="{A8B5A3A4-50ED-4FBB-B11D-4C04787151C1}" type="presParOf" srcId="{64EA1FF6-13D0-4200-8784-D0039104685A}" destId="{F6EBF9D6-DF2F-44EB-A6A7-F69FC0434D1C}" srcOrd="0" destOrd="0" presId="urn:microsoft.com/office/officeart/2005/8/layout/bProcess3"/>
    <dgm:cxn modelId="{3B0E19D1-EF21-4E81-A067-B1430345834B}" type="presParOf" srcId="{1F49BB6F-91CB-48B0-AB99-FB899BF9241A}" destId="{892541AA-4D00-4191-8CFA-4EC306A72613}" srcOrd="12" destOrd="0" presId="urn:microsoft.com/office/officeart/2005/8/layout/bProcess3"/>
    <dgm:cxn modelId="{257A4ADA-D10D-4FF8-B2CA-0E30893C8957}" type="presParOf" srcId="{1F49BB6F-91CB-48B0-AB99-FB899BF9241A}" destId="{32705363-F156-4488-8C7D-1F3B87241F3A}" srcOrd="13" destOrd="0" presId="urn:microsoft.com/office/officeart/2005/8/layout/bProcess3"/>
    <dgm:cxn modelId="{B9787A9A-9E9E-4995-A2C2-FFA4DA3941EF}" type="presParOf" srcId="{32705363-F156-4488-8C7D-1F3B87241F3A}" destId="{38B30A06-AA78-40C2-AA4A-F7319DA0DDC8}" srcOrd="0" destOrd="0" presId="urn:microsoft.com/office/officeart/2005/8/layout/bProcess3"/>
    <dgm:cxn modelId="{7A068495-32D7-4685-A531-1B0B87EA2AF4}" type="presParOf" srcId="{1F49BB6F-91CB-48B0-AB99-FB899BF9241A}" destId="{C86AE285-0C45-49B9-A024-48A6FE0643B9}" srcOrd="14" destOrd="0" presId="urn:microsoft.com/office/officeart/2005/8/layout/bProcess3"/>
    <dgm:cxn modelId="{9C2A7136-0F7B-49FD-924B-8A289B4B7910}" type="presParOf" srcId="{1F49BB6F-91CB-48B0-AB99-FB899BF9241A}" destId="{36D58C48-B1A1-4D46-9934-7AD588DCEE39}" srcOrd="15" destOrd="0" presId="urn:microsoft.com/office/officeart/2005/8/layout/bProcess3"/>
    <dgm:cxn modelId="{4A1193B9-09C2-4468-BA85-E782525B2DB3}" type="presParOf" srcId="{36D58C48-B1A1-4D46-9934-7AD588DCEE39}" destId="{86D3B639-63E0-42D7-9082-ADD08A17177B}" srcOrd="0" destOrd="0" presId="urn:microsoft.com/office/officeart/2005/8/layout/bProcess3"/>
    <dgm:cxn modelId="{70AE8CA1-C55F-4F35-9B88-14B74D1E5663}" type="presParOf" srcId="{1F49BB6F-91CB-48B0-AB99-FB899BF9241A}" destId="{BBFC6B6E-9051-40B3-A455-A6E283C3E5C4}" srcOrd="16" destOrd="0" presId="urn:microsoft.com/office/officeart/2005/8/layout/bProcess3"/>
    <dgm:cxn modelId="{0C748B90-9A40-4E56-8B8E-F36CAAE133B1}" type="presParOf" srcId="{1F49BB6F-91CB-48B0-AB99-FB899BF9241A}" destId="{68C27A52-AA5F-4EAB-929D-40C94D916F5A}" srcOrd="17" destOrd="0" presId="urn:microsoft.com/office/officeart/2005/8/layout/bProcess3"/>
    <dgm:cxn modelId="{2F7C0CB4-1EEA-47A1-AD31-B252FBFBDCCE}" type="presParOf" srcId="{68C27A52-AA5F-4EAB-929D-40C94D916F5A}" destId="{9F066D69-278F-42CC-A0E5-DBD703C04B16}" srcOrd="0" destOrd="0" presId="urn:microsoft.com/office/officeart/2005/8/layout/bProcess3"/>
    <dgm:cxn modelId="{6505BE04-BB1B-483B-B6DC-BBA33B5FD570}" type="presParOf" srcId="{1F49BB6F-91CB-48B0-AB99-FB899BF9241A}" destId="{D8F01F9A-A3B5-4290-A966-283E53346B1A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C7822-90BF-44A1-80CB-8F62EA1EB0F7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E194AF-B6FD-4EFE-9DC5-7188D3009F01}">
      <dgm:prSet phldrT="[Text]"/>
      <dgm:spPr/>
      <dgm:t>
        <a:bodyPr/>
        <a:lstStyle/>
        <a:p>
          <a:r>
            <a:rPr lang="en-US" dirty="0"/>
            <a:t>Items for consideration</a:t>
          </a:r>
        </a:p>
      </dgm:t>
    </dgm:pt>
    <dgm:pt modelId="{C4E41351-4FEC-4A47-9D5E-5B6B774B5EFE}" type="parTrans" cxnId="{37A8D8DC-11A7-46A8-8F82-0F001190842D}">
      <dgm:prSet/>
      <dgm:spPr/>
      <dgm:t>
        <a:bodyPr/>
        <a:lstStyle/>
        <a:p>
          <a:endParaRPr lang="en-US"/>
        </a:p>
      </dgm:t>
    </dgm:pt>
    <dgm:pt modelId="{C5D3984F-7B6D-41B0-8CF2-25C631C6ED36}" type="sibTrans" cxnId="{37A8D8DC-11A7-46A8-8F82-0F001190842D}">
      <dgm:prSet/>
      <dgm:spPr/>
      <dgm:t>
        <a:bodyPr/>
        <a:lstStyle/>
        <a:p>
          <a:endParaRPr lang="en-US"/>
        </a:p>
      </dgm:t>
    </dgm:pt>
    <dgm:pt modelId="{8636C047-8218-4460-A600-A7C9B1B2C59C}">
      <dgm:prSet phldrT="[Text]"/>
      <dgm:spPr/>
      <dgm:t>
        <a:bodyPr/>
        <a:lstStyle/>
        <a:p>
          <a:r>
            <a:rPr lang="en-US" dirty="0"/>
            <a:t>What happens to DPS citation revenue today? And if OCC enforcement effort is moved to DPS?</a:t>
          </a:r>
        </a:p>
      </dgm:t>
    </dgm:pt>
    <dgm:pt modelId="{5C94CC60-183B-45BD-95E5-0BEBB06EEE9D}" type="parTrans" cxnId="{D5448451-C857-47A1-BFD6-86EA412FBCBE}">
      <dgm:prSet/>
      <dgm:spPr/>
      <dgm:t>
        <a:bodyPr/>
        <a:lstStyle/>
        <a:p>
          <a:endParaRPr lang="en-US"/>
        </a:p>
      </dgm:t>
    </dgm:pt>
    <dgm:pt modelId="{B3898807-2A1A-4955-8AF1-1E12D29134EA}" type="sibTrans" cxnId="{D5448451-C857-47A1-BFD6-86EA412FBCBE}">
      <dgm:prSet/>
      <dgm:spPr/>
      <dgm:t>
        <a:bodyPr/>
        <a:lstStyle/>
        <a:p>
          <a:endParaRPr lang="en-US"/>
        </a:p>
      </dgm:t>
    </dgm:pt>
    <dgm:pt modelId="{05A9FAFE-27B5-41EC-9CF2-B1F7C10FD153}">
      <dgm:prSet phldrT="[Text]"/>
      <dgm:spPr/>
      <dgm:t>
        <a:bodyPr/>
        <a:lstStyle/>
        <a:p>
          <a:r>
            <a:rPr lang="en-US" dirty="0"/>
            <a:t>Potential other solutions</a:t>
          </a:r>
        </a:p>
      </dgm:t>
    </dgm:pt>
    <dgm:pt modelId="{934186F4-838A-4AF8-A86D-BF21248D745A}" type="parTrans" cxnId="{C79724CA-932D-4B62-AD0D-302D951E73D9}">
      <dgm:prSet/>
      <dgm:spPr/>
      <dgm:t>
        <a:bodyPr/>
        <a:lstStyle/>
        <a:p>
          <a:endParaRPr lang="en-US"/>
        </a:p>
      </dgm:t>
    </dgm:pt>
    <dgm:pt modelId="{B99531A5-6F8D-41E9-96B4-9CAEF954BA07}" type="sibTrans" cxnId="{C79724CA-932D-4B62-AD0D-302D951E73D9}">
      <dgm:prSet/>
      <dgm:spPr/>
      <dgm:t>
        <a:bodyPr/>
        <a:lstStyle/>
        <a:p>
          <a:endParaRPr lang="en-US"/>
        </a:p>
      </dgm:t>
    </dgm:pt>
    <dgm:pt modelId="{59D16B7A-A256-41E7-A65E-D8A5C1462D80}">
      <dgm:prSet phldrT="[Text]"/>
      <dgm:spPr/>
      <dgm:t>
        <a:bodyPr/>
        <a:lstStyle/>
        <a:p>
          <a:r>
            <a:rPr lang="en-US" dirty="0"/>
            <a:t>Increase outdated fine schedule and reallocate increased portion of revenue to DPS and ODOT</a:t>
          </a:r>
        </a:p>
      </dgm:t>
    </dgm:pt>
    <dgm:pt modelId="{9A36A8B0-85DC-4DCC-823C-BD17B31FE08E}" type="parTrans" cxnId="{809D8CB5-B77F-49B0-8F59-862852FD4337}">
      <dgm:prSet/>
      <dgm:spPr/>
      <dgm:t>
        <a:bodyPr/>
        <a:lstStyle/>
        <a:p>
          <a:endParaRPr lang="en-US"/>
        </a:p>
      </dgm:t>
    </dgm:pt>
    <dgm:pt modelId="{5151BC1E-B8EE-46E6-B4EB-FC3B9AC6710D}" type="sibTrans" cxnId="{809D8CB5-B77F-49B0-8F59-862852FD4337}">
      <dgm:prSet/>
      <dgm:spPr/>
      <dgm:t>
        <a:bodyPr/>
        <a:lstStyle/>
        <a:p>
          <a:endParaRPr lang="en-US"/>
        </a:p>
      </dgm:t>
    </dgm:pt>
    <dgm:pt modelId="{1B7CDE3A-81C3-4483-884D-EC73AF8990E7}">
      <dgm:prSet phldrT="[Text]"/>
      <dgm:spPr/>
      <dgm:t>
        <a:bodyPr/>
        <a:lstStyle/>
        <a:p>
          <a:r>
            <a:rPr lang="en-US" dirty="0"/>
            <a:t>Operate under a partnership agreement like other 36 states</a:t>
          </a:r>
        </a:p>
      </dgm:t>
    </dgm:pt>
    <dgm:pt modelId="{0E7A43A8-C067-4E60-82DD-2BD9A79A9376}" type="parTrans" cxnId="{DD47B3A6-505F-478B-867F-493E7AB6DA75}">
      <dgm:prSet/>
      <dgm:spPr/>
      <dgm:t>
        <a:bodyPr/>
        <a:lstStyle/>
        <a:p>
          <a:endParaRPr lang="en-US"/>
        </a:p>
      </dgm:t>
    </dgm:pt>
    <dgm:pt modelId="{6DE4EE5D-D471-4E85-AD72-3B5A3B92BA1C}" type="sibTrans" cxnId="{DD47B3A6-505F-478B-867F-493E7AB6DA75}">
      <dgm:prSet/>
      <dgm:spPr/>
      <dgm:t>
        <a:bodyPr/>
        <a:lstStyle/>
        <a:p>
          <a:endParaRPr lang="en-US"/>
        </a:p>
      </dgm:t>
    </dgm:pt>
    <dgm:pt modelId="{12DBD496-ED52-4F1B-9B19-C01030186719}">
      <dgm:prSet phldrT="[Text]"/>
      <dgm:spPr/>
      <dgm:t>
        <a:bodyPr/>
        <a:lstStyle/>
        <a:p>
          <a:r>
            <a:rPr lang="en-US" dirty="0"/>
            <a:t>Additional resources needed</a:t>
          </a:r>
        </a:p>
      </dgm:t>
    </dgm:pt>
    <dgm:pt modelId="{8918B4CB-D8C9-44E6-B218-9BA25627B349}" type="parTrans" cxnId="{D1AFC1CD-449B-4E99-86B7-6B44F71761F5}">
      <dgm:prSet/>
      <dgm:spPr/>
      <dgm:t>
        <a:bodyPr/>
        <a:lstStyle/>
        <a:p>
          <a:endParaRPr lang="en-US"/>
        </a:p>
      </dgm:t>
    </dgm:pt>
    <dgm:pt modelId="{F47F25EB-757C-4345-A92A-AA76BFAF90B6}" type="sibTrans" cxnId="{D1AFC1CD-449B-4E99-86B7-6B44F71761F5}">
      <dgm:prSet/>
      <dgm:spPr/>
      <dgm:t>
        <a:bodyPr/>
        <a:lstStyle/>
        <a:p>
          <a:endParaRPr lang="en-US"/>
        </a:p>
      </dgm:t>
    </dgm:pt>
    <dgm:pt modelId="{20F28682-2CF0-4C1E-A858-79BE7111BF83}">
      <dgm:prSet phldrT="[Text]"/>
      <dgm:spPr/>
      <dgm:t>
        <a:bodyPr/>
        <a:lstStyle/>
        <a:p>
          <a:r>
            <a:rPr lang="en-US" dirty="0"/>
            <a:t>Can the District Courts take on burden of processing the high volume of citations?</a:t>
          </a:r>
        </a:p>
      </dgm:t>
    </dgm:pt>
    <dgm:pt modelId="{8418F75C-807E-432B-9E8F-719F032F24CC}" type="parTrans" cxnId="{031AD05F-03CF-4D68-8A2B-C3AC051C140B}">
      <dgm:prSet/>
      <dgm:spPr/>
      <dgm:t>
        <a:bodyPr/>
        <a:lstStyle/>
        <a:p>
          <a:endParaRPr lang="en-US"/>
        </a:p>
      </dgm:t>
    </dgm:pt>
    <dgm:pt modelId="{F3F8AD0C-D456-4C30-895E-1DD073696031}" type="sibTrans" cxnId="{031AD05F-03CF-4D68-8A2B-C3AC051C140B}">
      <dgm:prSet/>
      <dgm:spPr/>
      <dgm:t>
        <a:bodyPr/>
        <a:lstStyle/>
        <a:p>
          <a:endParaRPr lang="en-US"/>
        </a:p>
      </dgm:t>
    </dgm:pt>
    <dgm:pt modelId="{CA1CFA48-8F87-4E6B-8693-3305536F97CC}">
      <dgm:prSet phldrT="[Text]"/>
      <dgm:spPr/>
      <dgm:t>
        <a:bodyPr/>
        <a:lstStyle/>
        <a:p>
          <a:r>
            <a:rPr lang="en-US" dirty="0"/>
            <a:t>Could DPS process citations differently than they do today to handle administrative court duties?</a:t>
          </a:r>
        </a:p>
      </dgm:t>
    </dgm:pt>
    <dgm:pt modelId="{1D877606-B122-4A71-9042-9D09E0F35820}" type="parTrans" cxnId="{71792458-3E50-46C0-9398-40729B936ECC}">
      <dgm:prSet/>
      <dgm:spPr/>
      <dgm:t>
        <a:bodyPr/>
        <a:lstStyle/>
        <a:p>
          <a:endParaRPr lang="en-US"/>
        </a:p>
      </dgm:t>
    </dgm:pt>
    <dgm:pt modelId="{1D922408-06E8-48F1-A585-FE5FA024D6BF}" type="sibTrans" cxnId="{71792458-3E50-46C0-9398-40729B936ECC}">
      <dgm:prSet/>
      <dgm:spPr/>
      <dgm:t>
        <a:bodyPr/>
        <a:lstStyle/>
        <a:p>
          <a:endParaRPr lang="en-US"/>
        </a:p>
      </dgm:t>
    </dgm:pt>
    <dgm:pt modelId="{C61FB059-6C1C-4AED-B978-02C764FE1D1A}">
      <dgm:prSet phldrT="[Text]"/>
      <dgm:spPr/>
      <dgm:t>
        <a:bodyPr/>
        <a:lstStyle/>
        <a:p>
          <a:r>
            <a:rPr lang="en-US" dirty="0"/>
            <a:t>Where does the additional revenue come from to support the enforcement officers?</a:t>
          </a:r>
        </a:p>
      </dgm:t>
    </dgm:pt>
    <dgm:pt modelId="{005D178C-EAB3-4C3B-8B86-2C81DF284741}" type="parTrans" cxnId="{EF53C9C3-34BB-4986-9753-9E2302E4B8DE}">
      <dgm:prSet/>
      <dgm:spPr/>
      <dgm:t>
        <a:bodyPr/>
        <a:lstStyle/>
        <a:p>
          <a:endParaRPr lang="en-US"/>
        </a:p>
      </dgm:t>
    </dgm:pt>
    <dgm:pt modelId="{BF1C8841-58B1-404E-9DE0-CE9997296128}" type="sibTrans" cxnId="{EF53C9C3-34BB-4986-9753-9E2302E4B8DE}">
      <dgm:prSet/>
      <dgm:spPr/>
      <dgm:t>
        <a:bodyPr/>
        <a:lstStyle/>
        <a:p>
          <a:endParaRPr lang="en-US"/>
        </a:p>
      </dgm:t>
    </dgm:pt>
    <dgm:pt modelId="{D1DBAF44-1A2D-4B66-AC3C-EF5D4AB5E91A}">
      <dgm:prSet phldrT="[Text]"/>
      <dgm:spPr/>
      <dgm:t>
        <a:bodyPr/>
        <a:lstStyle/>
        <a:p>
          <a:r>
            <a:rPr lang="en-US" dirty="0"/>
            <a:t>If so, at what cost? Highly recommend in-depth fiscal analysis be performed before transfer is recommended</a:t>
          </a:r>
        </a:p>
      </dgm:t>
    </dgm:pt>
    <dgm:pt modelId="{B4D72C04-1D51-4B93-BABD-B106AAF5CB71}" type="parTrans" cxnId="{D0F95B8A-2776-48BB-B9A9-BF0355DC7AE9}">
      <dgm:prSet/>
      <dgm:spPr/>
      <dgm:t>
        <a:bodyPr/>
        <a:lstStyle/>
        <a:p>
          <a:endParaRPr lang="en-US"/>
        </a:p>
      </dgm:t>
    </dgm:pt>
    <dgm:pt modelId="{8F8A3E3C-A83C-4B7C-AE9F-6CAEA53B25E6}" type="sibTrans" cxnId="{D0F95B8A-2776-48BB-B9A9-BF0355DC7AE9}">
      <dgm:prSet/>
      <dgm:spPr/>
      <dgm:t>
        <a:bodyPr/>
        <a:lstStyle/>
        <a:p>
          <a:endParaRPr lang="en-US"/>
        </a:p>
      </dgm:t>
    </dgm:pt>
    <dgm:pt modelId="{F0912614-51D2-4245-AFEE-255D5672A0EB}">
      <dgm:prSet phldrT="[Text]"/>
      <dgm:spPr/>
      <dgm:t>
        <a:bodyPr/>
        <a:lstStyle/>
        <a:p>
          <a:r>
            <a:rPr lang="en-US" dirty="0"/>
            <a:t>Who would enforce IFTA and IRP programs for compliance?</a:t>
          </a:r>
        </a:p>
      </dgm:t>
    </dgm:pt>
    <dgm:pt modelId="{F2263868-17CB-4E50-A0F5-66001C92A53E}" type="parTrans" cxnId="{C15A029B-6C58-49CF-B4C6-EDA44030825F}">
      <dgm:prSet/>
      <dgm:spPr/>
      <dgm:t>
        <a:bodyPr/>
        <a:lstStyle/>
        <a:p>
          <a:endParaRPr lang="en-US"/>
        </a:p>
      </dgm:t>
    </dgm:pt>
    <dgm:pt modelId="{1EC862EB-FD92-47D9-910D-074081F74DE6}" type="sibTrans" cxnId="{C15A029B-6C58-49CF-B4C6-EDA44030825F}">
      <dgm:prSet/>
      <dgm:spPr/>
      <dgm:t>
        <a:bodyPr/>
        <a:lstStyle/>
        <a:p>
          <a:endParaRPr lang="en-US"/>
        </a:p>
      </dgm:t>
    </dgm:pt>
    <dgm:pt modelId="{9EE490DF-D69E-4AC6-905C-8E1602030D5D}">
      <dgm:prSet phldrT="[Text]"/>
      <dgm:spPr/>
      <dgm:t>
        <a:bodyPr/>
        <a:lstStyle/>
        <a:p>
          <a:r>
            <a:rPr lang="en-US" dirty="0"/>
            <a:t>McGirt is not an issue for OCC since we are a regulatory agency, for others it might be</a:t>
          </a:r>
        </a:p>
      </dgm:t>
    </dgm:pt>
    <dgm:pt modelId="{22B27E42-2E73-4B7E-8289-6F0B4DCFF587}" type="parTrans" cxnId="{942CE635-30A1-4855-A5BB-C53378095E77}">
      <dgm:prSet/>
      <dgm:spPr/>
      <dgm:t>
        <a:bodyPr/>
        <a:lstStyle/>
        <a:p>
          <a:endParaRPr lang="en-US"/>
        </a:p>
      </dgm:t>
    </dgm:pt>
    <dgm:pt modelId="{78553225-84C5-406F-90D8-B7F57BDA3920}" type="sibTrans" cxnId="{942CE635-30A1-4855-A5BB-C53378095E77}">
      <dgm:prSet/>
      <dgm:spPr/>
      <dgm:t>
        <a:bodyPr/>
        <a:lstStyle/>
        <a:p>
          <a:endParaRPr lang="en-US"/>
        </a:p>
      </dgm:t>
    </dgm:pt>
    <dgm:pt modelId="{275A7E89-5EEC-4852-8629-7B6054FDA47D}" type="pres">
      <dgm:prSet presAssocID="{72DC7822-90BF-44A1-80CB-8F62EA1EB0F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AE6B1AD-35D2-47B4-AC21-459913301A21}" type="pres">
      <dgm:prSet presAssocID="{DAE194AF-B6FD-4EFE-9DC5-7188D3009F01}" presName="circle1" presStyleLbl="node1" presStyleIdx="0" presStyleCnt="3"/>
      <dgm:spPr/>
    </dgm:pt>
    <dgm:pt modelId="{0647A8AE-7593-4C87-8990-6D4BEAD9ED85}" type="pres">
      <dgm:prSet presAssocID="{DAE194AF-B6FD-4EFE-9DC5-7188D3009F01}" presName="space" presStyleCnt="0"/>
      <dgm:spPr/>
    </dgm:pt>
    <dgm:pt modelId="{B19A5596-1827-4E66-AE1E-9A5774E3CCFC}" type="pres">
      <dgm:prSet presAssocID="{DAE194AF-B6FD-4EFE-9DC5-7188D3009F01}" presName="rect1" presStyleLbl="alignAcc1" presStyleIdx="0" presStyleCnt="3"/>
      <dgm:spPr/>
    </dgm:pt>
    <dgm:pt modelId="{1EFA0F0A-2224-42E3-90B7-FCAEC004C64D}" type="pres">
      <dgm:prSet presAssocID="{12DBD496-ED52-4F1B-9B19-C01030186719}" presName="vertSpace2" presStyleLbl="node1" presStyleIdx="0" presStyleCnt="3"/>
      <dgm:spPr/>
    </dgm:pt>
    <dgm:pt modelId="{41ADCF4F-2361-4FD7-8C3A-8F8195C93C08}" type="pres">
      <dgm:prSet presAssocID="{12DBD496-ED52-4F1B-9B19-C01030186719}" presName="circle2" presStyleLbl="node1" presStyleIdx="1" presStyleCnt="3"/>
      <dgm:spPr/>
    </dgm:pt>
    <dgm:pt modelId="{C8C2C5CC-6F3B-439C-80B3-44F06FE064E2}" type="pres">
      <dgm:prSet presAssocID="{12DBD496-ED52-4F1B-9B19-C01030186719}" presName="rect2" presStyleLbl="alignAcc1" presStyleIdx="1" presStyleCnt="3"/>
      <dgm:spPr/>
    </dgm:pt>
    <dgm:pt modelId="{AF600A13-D99F-40DD-8D3A-B531B1ED4699}" type="pres">
      <dgm:prSet presAssocID="{05A9FAFE-27B5-41EC-9CF2-B1F7C10FD153}" presName="vertSpace3" presStyleLbl="node1" presStyleIdx="1" presStyleCnt="3"/>
      <dgm:spPr/>
    </dgm:pt>
    <dgm:pt modelId="{DDF9224F-3862-4AB4-8BC4-3C77524044B0}" type="pres">
      <dgm:prSet presAssocID="{05A9FAFE-27B5-41EC-9CF2-B1F7C10FD153}" presName="circle3" presStyleLbl="node1" presStyleIdx="2" presStyleCnt="3"/>
      <dgm:spPr/>
    </dgm:pt>
    <dgm:pt modelId="{D13C0CF3-7831-4961-8DB4-C02928670749}" type="pres">
      <dgm:prSet presAssocID="{05A9FAFE-27B5-41EC-9CF2-B1F7C10FD153}" presName="rect3" presStyleLbl="alignAcc1" presStyleIdx="2" presStyleCnt="3"/>
      <dgm:spPr/>
    </dgm:pt>
    <dgm:pt modelId="{0B01EEE3-ECBB-4CC9-AD8F-1FC75E59DE7E}" type="pres">
      <dgm:prSet presAssocID="{DAE194AF-B6FD-4EFE-9DC5-7188D3009F0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1BFA57A-39F2-4ADC-A418-B33E96408975}" type="pres">
      <dgm:prSet presAssocID="{DAE194AF-B6FD-4EFE-9DC5-7188D3009F01}" presName="rect1ChTx" presStyleLbl="alignAcc1" presStyleIdx="2" presStyleCnt="3">
        <dgm:presLayoutVars>
          <dgm:bulletEnabled val="1"/>
        </dgm:presLayoutVars>
      </dgm:prSet>
      <dgm:spPr/>
    </dgm:pt>
    <dgm:pt modelId="{040575D9-86F4-47C7-9CAB-BF667E7BE580}" type="pres">
      <dgm:prSet presAssocID="{12DBD496-ED52-4F1B-9B19-C01030186719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DE696FC-B15E-43F9-B307-59062CF2BACA}" type="pres">
      <dgm:prSet presAssocID="{12DBD496-ED52-4F1B-9B19-C01030186719}" presName="rect2ChTx" presStyleLbl="alignAcc1" presStyleIdx="2" presStyleCnt="3">
        <dgm:presLayoutVars>
          <dgm:bulletEnabled val="1"/>
        </dgm:presLayoutVars>
      </dgm:prSet>
      <dgm:spPr/>
    </dgm:pt>
    <dgm:pt modelId="{1F59DD87-0DE8-43C7-956A-CAD022FC107B}" type="pres">
      <dgm:prSet presAssocID="{05A9FAFE-27B5-41EC-9CF2-B1F7C10FD15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B82B09D-FBED-4122-B6EC-B3D6F67CCC00}" type="pres">
      <dgm:prSet presAssocID="{05A9FAFE-27B5-41EC-9CF2-B1F7C10FD15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69EE411-E439-4A88-B339-D3B39F8F22CE}" type="presOf" srcId="{D1DBAF44-1A2D-4B66-AC3C-EF5D4AB5E91A}" destId="{CDE696FC-B15E-43F9-B307-59062CF2BACA}" srcOrd="0" destOrd="2" presId="urn:microsoft.com/office/officeart/2005/8/layout/target3"/>
    <dgm:cxn modelId="{3D4C8014-7A19-4C1D-BFCE-6D3E3695A6C1}" type="presOf" srcId="{05A9FAFE-27B5-41EC-9CF2-B1F7C10FD153}" destId="{D13C0CF3-7831-4961-8DB4-C02928670749}" srcOrd="0" destOrd="0" presId="urn:microsoft.com/office/officeart/2005/8/layout/target3"/>
    <dgm:cxn modelId="{942CE635-30A1-4855-A5BB-C53378095E77}" srcId="{DAE194AF-B6FD-4EFE-9DC5-7188D3009F01}" destId="{9EE490DF-D69E-4AC6-905C-8E1602030D5D}" srcOrd="3" destOrd="0" parTransId="{22B27E42-2E73-4B7E-8289-6F0B4DCFF587}" sibTransId="{78553225-84C5-406F-90D8-B7F57BDA3920}"/>
    <dgm:cxn modelId="{B6961D5E-F9B0-4A86-B970-F385E1F018B5}" type="presOf" srcId="{59D16B7A-A256-41E7-A65E-D8A5C1462D80}" destId="{2B82B09D-FBED-4122-B6EC-B3D6F67CCC00}" srcOrd="0" destOrd="0" presId="urn:microsoft.com/office/officeart/2005/8/layout/target3"/>
    <dgm:cxn modelId="{031AD05F-03CF-4D68-8A2B-C3AC051C140B}" srcId="{12DBD496-ED52-4F1B-9B19-C01030186719}" destId="{20F28682-2CF0-4C1E-A858-79BE7111BF83}" srcOrd="0" destOrd="0" parTransId="{8418F75C-807E-432B-9E8F-719F032F24CC}" sibTransId="{F3F8AD0C-D456-4C30-895E-1DD073696031}"/>
    <dgm:cxn modelId="{96712C70-67AC-4F4C-8CBD-9086F88D4D09}" type="presOf" srcId="{9EE490DF-D69E-4AC6-905C-8E1602030D5D}" destId="{E1BFA57A-39F2-4ADC-A418-B33E96408975}" srcOrd="0" destOrd="3" presId="urn:microsoft.com/office/officeart/2005/8/layout/target3"/>
    <dgm:cxn modelId="{D5448451-C857-47A1-BFD6-86EA412FBCBE}" srcId="{DAE194AF-B6FD-4EFE-9DC5-7188D3009F01}" destId="{8636C047-8218-4460-A600-A7C9B1B2C59C}" srcOrd="0" destOrd="0" parTransId="{5C94CC60-183B-45BD-95E5-0BEBB06EEE9D}" sibTransId="{B3898807-2A1A-4955-8AF1-1E12D29134EA}"/>
    <dgm:cxn modelId="{4ABC2156-5BA3-4B8E-BFE1-055F4205F750}" type="presOf" srcId="{12DBD496-ED52-4F1B-9B19-C01030186719}" destId="{040575D9-86F4-47C7-9CAB-BF667E7BE580}" srcOrd="1" destOrd="0" presId="urn:microsoft.com/office/officeart/2005/8/layout/target3"/>
    <dgm:cxn modelId="{71792458-3E50-46C0-9398-40729B936ECC}" srcId="{12DBD496-ED52-4F1B-9B19-C01030186719}" destId="{CA1CFA48-8F87-4E6B-8693-3305536F97CC}" srcOrd="1" destOrd="0" parTransId="{1D877606-B122-4A71-9042-9D09E0F35820}" sibTransId="{1D922408-06E8-48F1-A585-FE5FA024D6BF}"/>
    <dgm:cxn modelId="{A04BD380-5245-4763-B5B4-2772EBDD2DA9}" type="presOf" srcId="{72DC7822-90BF-44A1-80CB-8F62EA1EB0F7}" destId="{275A7E89-5EEC-4852-8629-7B6054FDA47D}" srcOrd="0" destOrd="0" presId="urn:microsoft.com/office/officeart/2005/8/layout/target3"/>
    <dgm:cxn modelId="{D0F95B8A-2776-48BB-B9A9-BF0355DC7AE9}" srcId="{12DBD496-ED52-4F1B-9B19-C01030186719}" destId="{D1DBAF44-1A2D-4B66-AC3C-EF5D4AB5E91A}" srcOrd="2" destOrd="0" parTransId="{B4D72C04-1D51-4B93-BABD-B106AAF5CB71}" sibTransId="{8F8A3E3C-A83C-4B7C-AE9F-6CAEA53B25E6}"/>
    <dgm:cxn modelId="{722E3D8E-ABA6-40F1-9E4F-68E77A53AEBB}" type="presOf" srcId="{F0912614-51D2-4245-AFEE-255D5672A0EB}" destId="{E1BFA57A-39F2-4ADC-A418-B33E96408975}" srcOrd="0" destOrd="2" presId="urn:microsoft.com/office/officeart/2005/8/layout/target3"/>
    <dgm:cxn modelId="{C15A029B-6C58-49CF-B4C6-EDA44030825F}" srcId="{DAE194AF-B6FD-4EFE-9DC5-7188D3009F01}" destId="{F0912614-51D2-4245-AFEE-255D5672A0EB}" srcOrd="2" destOrd="0" parTransId="{F2263868-17CB-4E50-A0F5-66001C92A53E}" sibTransId="{1EC862EB-FD92-47D9-910D-074081F74DE6}"/>
    <dgm:cxn modelId="{2D1EC19C-F8A0-467D-A476-2A44DCF10F87}" type="presOf" srcId="{12DBD496-ED52-4F1B-9B19-C01030186719}" destId="{C8C2C5CC-6F3B-439C-80B3-44F06FE064E2}" srcOrd="0" destOrd="0" presId="urn:microsoft.com/office/officeart/2005/8/layout/target3"/>
    <dgm:cxn modelId="{DD47B3A6-505F-478B-867F-493E7AB6DA75}" srcId="{05A9FAFE-27B5-41EC-9CF2-B1F7C10FD153}" destId="{1B7CDE3A-81C3-4483-884D-EC73AF8990E7}" srcOrd="1" destOrd="0" parTransId="{0E7A43A8-C067-4E60-82DD-2BD9A79A9376}" sibTransId="{6DE4EE5D-D471-4E85-AD72-3B5A3B92BA1C}"/>
    <dgm:cxn modelId="{CFC110AC-22C8-4AF1-9328-E34E9959D16F}" type="presOf" srcId="{DAE194AF-B6FD-4EFE-9DC5-7188D3009F01}" destId="{0B01EEE3-ECBB-4CC9-AD8F-1FC75E59DE7E}" srcOrd="1" destOrd="0" presId="urn:microsoft.com/office/officeart/2005/8/layout/target3"/>
    <dgm:cxn modelId="{62A0ADAC-8F13-46A9-BCF5-207EBF66D516}" type="presOf" srcId="{20F28682-2CF0-4C1E-A858-79BE7111BF83}" destId="{CDE696FC-B15E-43F9-B307-59062CF2BACA}" srcOrd="0" destOrd="0" presId="urn:microsoft.com/office/officeart/2005/8/layout/target3"/>
    <dgm:cxn modelId="{809D8CB5-B77F-49B0-8F59-862852FD4337}" srcId="{05A9FAFE-27B5-41EC-9CF2-B1F7C10FD153}" destId="{59D16B7A-A256-41E7-A65E-D8A5C1462D80}" srcOrd="0" destOrd="0" parTransId="{9A36A8B0-85DC-4DCC-823C-BD17B31FE08E}" sibTransId="{5151BC1E-B8EE-46E6-B4EB-FC3B9AC6710D}"/>
    <dgm:cxn modelId="{7F008EBE-98A0-4309-84F2-8613E2669171}" type="presOf" srcId="{DAE194AF-B6FD-4EFE-9DC5-7188D3009F01}" destId="{B19A5596-1827-4E66-AE1E-9A5774E3CCFC}" srcOrd="0" destOrd="0" presId="urn:microsoft.com/office/officeart/2005/8/layout/target3"/>
    <dgm:cxn modelId="{F543FCC0-546D-4633-9EFD-C764F82D97F1}" type="presOf" srcId="{C61FB059-6C1C-4AED-B978-02C764FE1D1A}" destId="{E1BFA57A-39F2-4ADC-A418-B33E96408975}" srcOrd="0" destOrd="1" presId="urn:microsoft.com/office/officeart/2005/8/layout/target3"/>
    <dgm:cxn modelId="{EF53C9C3-34BB-4986-9753-9E2302E4B8DE}" srcId="{DAE194AF-B6FD-4EFE-9DC5-7188D3009F01}" destId="{C61FB059-6C1C-4AED-B978-02C764FE1D1A}" srcOrd="1" destOrd="0" parTransId="{005D178C-EAB3-4C3B-8B86-2C81DF284741}" sibTransId="{BF1C8841-58B1-404E-9DE0-CE9997296128}"/>
    <dgm:cxn modelId="{4F265BC5-DA5D-499F-990E-75841F5D2D2F}" type="presOf" srcId="{1B7CDE3A-81C3-4483-884D-EC73AF8990E7}" destId="{2B82B09D-FBED-4122-B6EC-B3D6F67CCC00}" srcOrd="0" destOrd="1" presId="urn:microsoft.com/office/officeart/2005/8/layout/target3"/>
    <dgm:cxn modelId="{C79724CA-932D-4B62-AD0D-302D951E73D9}" srcId="{72DC7822-90BF-44A1-80CB-8F62EA1EB0F7}" destId="{05A9FAFE-27B5-41EC-9CF2-B1F7C10FD153}" srcOrd="2" destOrd="0" parTransId="{934186F4-838A-4AF8-A86D-BF21248D745A}" sibTransId="{B99531A5-6F8D-41E9-96B4-9CAEF954BA07}"/>
    <dgm:cxn modelId="{D1AFC1CD-449B-4E99-86B7-6B44F71761F5}" srcId="{72DC7822-90BF-44A1-80CB-8F62EA1EB0F7}" destId="{12DBD496-ED52-4F1B-9B19-C01030186719}" srcOrd="1" destOrd="0" parTransId="{8918B4CB-D8C9-44E6-B218-9BA25627B349}" sibTransId="{F47F25EB-757C-4345-A92A-AA76BFAF90B6}"/>
    <dgm:cxn modelId="{D32E05D6-3B67-4700-85FA-7272E84D7C08}" type="presOf" srcId="{8636C047-8218-4460-A600-A7C9B1B2C59C}" destId="{E1BFA57A-39F2-4ADC-A418-B33E96408975}" srcOrd="0" destOrd="0" presId="urn:microsoft.com/office/officeart/2005/8/layout/target3"/>
    <dgm:cxn modelId="{37A8D8DC-11A7-46A8-8F82-0F001190842D}" srcId="{72DC7822-90BF-44A1-80CB-8F62EA1EB0F7}" destId="{DAE194AF-B6FD-4EFE-9DC5-7188D3009F01}" srcOrd="0" destOrd="0" parTransId="{C4E41351-4FEC-4A47-9D5E-5B6B774B5EFE}" sibTransId="{C5D3984F-7B6D-41B0-8CF2-25C631C6ED36}"/>
    <dgm:cxn modelId="{051A2BE2-424E-4866-84D5-88273210BD2A}" type="presOf" srcId="{CA1CFA48-8F87-4E6B-8693-3305536F97CC}" destId="{CDE696FC-B15E-43F9-B307-59062CF2BACA}" srcOrd="0" destOrd="1" presId="urn:microsoft.com/office/officeart/2005/8/layout/target3"/>
    <dgm:cxn modelId="{491323E5-B6C1-45E0-86B8-D26BE94678D5}" type="presOf" srcId="{05A9FAFE-27B5-41EC-9CF2-B1F7C10FD153}" destId="{1F59DD87-0DE8-43C7-956A-CAD022FC107B}" srcOrd="1" destOrd="0" presId="urn:microsoft.com/office/officeart/2005/8/layout/target3"/>
    <dgm:cxn modelId="{9C9696CE-40DC-4F45-B625-2BBBCFB9C7EC}" type="presParOf" srcId="{275A7E89-5EEC-4852-8629-7B6054FDA47D}" destId="{6AE6B1AD-35D2-47B4-AC21-459913301A21}" srcOrd="0" destOrd="0" presId="urn:microsoft.com/office/officeart/2005/8/layout/target3"/>
    <dgm:cxn modelId="{2F73693B-E684-4CBA-BFD6-68FC33BE229E}" type="presParOf" srcId="{275A7E89-5EEC-4852-8629-7B6054FDA47D}" destId="{0647A8AE-7593-4C87-8990-6D4BEAD9ED85}" srcOrd="1" destOrd="0" presId="urn:microsoft.com/office/officeart/2005/8/layout/target3"/>
    <dgm:cxn modelId="{405E9522-2683-4F06-A59F-56C1FCA8A817}" type="presParOf" srcId="{275A7E89-5EEC-4852-8629-7B6054FDA47D}" destId="{B19A5596-1827-4E66-AE1E-9A5774E3CCFC}" srcOrd="2" destOrd="0" presId="urn:microsoft.com/office/officeart/2005/8/layout/target3"/>
    <dgm:cxn modelId="{4BD3E8B8-845F-4BBC-B421-43B62C2DAD27}" type="presParOf" srcId="{275A7E89-5EEC-4852-8629-7B6054FDA47D}" destId="{1EFA0F0A-2224-42E3-90B7-FCAEC004C64D}" srcOrd="3" destOrd="0" presId="urn:microsoft.com/office/officeart/2005/8/layout/target3"/>
    <dgm:cxn modelId="{0D2F5AAA-1D84-4044-A5E8-D4FDA5452D3B}" type="presParOf" srcId="{275A7E89-5EEC-4852-8629-7B6054FDA47D}" destId="{41ADCF4F-2361-4FD7-8C3A-8F8195C93C08}" srcOrd="4" destOrd="0" presId="urn:microsoft.com/office/officeart/2005/8/layout/target3"/>
    <dgm:cxn modelId="{06B1EC75-5B45-4AB4-B6A3-BAC115F4A2BA}" type="presParOf" srcId="{275A7E89-5EEC-4852-8629-7B6054FDA47D}" destId="{C8C2C5CC-6F3B-439C-80B3-44F06FE064E2}" srcOrd="5" destOrd="0" presId="urn:microsoft.com/office/officeart/2005/8/layout/target3"/>
    <dgm:cxn modelId="{93F2B672-3E14-46E6-9877-1CCDC976CF21}" type="presParOf" srcId="{275A7E89-5EEC-4852-8629-7B6054FDA47D}" destId="{AF600A13-D99F-40DD-8D3A-B531B1ED4699}" srcOrd="6" destOrd="0" presId="urn:microsoft.com/office/officeart/2005/8/layout/target3"/>
    <dgm:cxn modelId="{D56AC620-5796-41B2-9CA6-0E953FA5CE94}" type="presParOf" srcId="{275A7E89-5EEC-4852-8629-7B6054FDA47D}" destId="{DDF9224F-3862-4AB4-8BC4-3C77524044B0}" srcOrd="7" destOrd="0" presId="urn:microsoft.com/office/officeart/2005/8/layout/target3"/>
    <dgm:cxn modelId="{44C06B29-836C-457B-B320-6A5038D8C517}" type="presParOf" srcId="{275A7E89-5EEC-4852-8629-7B6054FDA47D}" destId="{D13C0CF3-7831-4961-8DB4-C02928670749}" srcOrd="8" destOrd="0" presId="urn:microsoft.com/office/officeart/2005/8/layout/target3"/>
    <dgm:cxn modelId="{BA83B9E3-9D16-45AB-A6D9-1D05DF8816FD}" type="presParOf" srcId="{275A7E89-5EEC-4852-8629-7B6054FDA47D}" destId="{0B01EEE3-ECBB-4CC9-AD8F-1FC75E59DE7E}" srcOrd="9" destOrd="0" presId="urn:microsoft.com/office/officeart/2005/8/layout/target3"/>
    <dgm:cxn modelId="{370E55CB-A796-4F22-8AF5-6BDF159768AB}" type="presParOf" srcId="{275A7E89-5EEC-4852-8629-7B6054FDA47D}" destId="{E1BFA57A-39F2-4ADC-A418-B33E96408975}" srcOrd="10" destOrd="0" presId="urn:microsoft.com/office/officeart/2005/8/layout/target3"/>
    <dgm:cxn modelId="{841FFE88-9E0E-4553-BD18-320CAF306833}" type="presParOf" srcId="{275A7E89-5EEC-4852-8629-7B6054FDA47D}" destId="{040575D9-86F4-47C7-9CAB-BF667E7BE580}" srcOrd="11" destOrd="0" presId="urn:microsoft.com/office/officeart/2005/8/layout/target3"/>
    <dgm:cxn modelId="{7A836670-0784-410F-8375-D73D575550E7}" type="presParOf" srcId="{275A7E89-5EEC-4852-8629-7B6054FDA47D}" destId="{CDE696FC-B15E-43F9-B307-59062CF2BACA}" srcOrd="12" destOrd="0" presId="urn:microsoft.com/office/officeart/2005/8/layout/target3"/>
    <dgm:cxn modelId="{A3CCCE57-4445-4BBE-BDBB-26168C1066A2}" type="presParOf" srcId="{275A7E89-5EEC-4852-8629-7B6054FDA47D}" destId="{1F59DD87-0DE8-43C7-956A-CAD022FC107B}" srcOrd="13" destOrd="0" presId="urn:microsoft.com/office/officeart/2005/8/layout/target3"/>
    <dgm:cxn modelId="{F9EDB6B3-4C68-4EEB-BD8E-4C482F15A804}" type="presParOf" srcId="{275A7E89-5EEC-4852-8629-7B6054FDA47D}" destId="{2B82B09D-FBED-4122-B6EC-B3D6F67CCC0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81059-7BFC-4A19-A9E3-336503E83F29}">
      <dsp:nvSpPr>
        <dsp:cNvPr id="0" name=""/>
        <dsp:cNvSpPr/>
      </dsp:nvSpPr>
      <dsp:spPr>
        <a:xfrm>
          <a:off x="3283440" y="0"/>
          <a:ext cx="4438061" cy="191163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69E84-48A3-41CC-986A-5521FFD12836}">
      <dsp:nvSpPr>
        <dsp:cNvPr id="0" name=""/>
        <dsp:cNvSpPr/>
      </dsp:nvSpPr>
      <dsp:spPr>
        <a:xfrm>
          <a:off x="3584906" y="334536"/>
          <a:ext cx="1577102" cy="936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908" rIns="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OCC</a:t>
          </a:r>
        </a:p>
      </dsp:txBody>
      <dsp:txXfrm>
        <a:off x="3584906" y="334536"/>
        <a:ext cx="1577102" cy="936703"/>
      </dsp:txXfrm>
    </dsp:sp>
    <dsp:sp modelId="{B3FA04D5-2F19-4171-95E9-0F4257E442A4}">
      <dsp:nvSpPr>
        <dsp:cNvPr id="0" name=""/>
        <dsp:cNvSpPr/>
      </dsp:nvSpPr>
      <dsp:spPr>
        <a:xfrm>
          <a:off x="5400963" y="640399"/>
          <a:ext cx="1863848" cy="936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908" rIns="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DPS?</a:t>
          </a:r>
        </a:p>
      </dsp:txBody>
      <dsp:txXfrm>
        <a:off x="5400963" y="640399"/>
        <a:ext cx="1863848" cy="936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81059-7BFC-4A19-A9E3-336503E83F29}">
      <dsp:nvSpPr>
        <dsp:cNvPr id="0" name=""/>
        <dsp:cNvSpPr/>
      </dsp:nvSpPr>
      <dsp:spPr>
        <a:xfrm>
          <a:off x="3281529" y="0"/>
          <a:ext cx="4438061" cy="191163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69E84-48A3-41CC-986A-5521FFD12836}">
      <dsp:nvSpPr>
        <dsp:cNvPr id="0" name=""/>
        <dsp:cNvSpPr/>
      </dsp:nvSpPr>
      <dsp:spPr>
        <a:xfrm>
          <a:off x="3584906" y="334536"/>
          <a:ext cx="1577102" cy="936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OCC</a:t>
          </a:r>
        </a:p>
      </dsp:txBody>
      <dsp:txXfrm>
        <a:off x="3584906" y="334536"/>
        <a:ext cx="1577102" cy="936703"/>
      </dsp:txXfrm>
    </dsp:sp>
    <dsp:sp modelId="{B3FA04D5-2F19-4171-95E9-0F4257E442A4}">
      <dsp:nvSpPr>
        <dsp:cNvPr id="0" name=""/>
        <dsp:cNvSpPr/>
      </dsp:nvSpPr>
      <dsp:spPr>
        <a:xfrm>
          <a:off x="5400963" y="640399"/>
          <a:ext cx="1863848" cy="9367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District Court?</a:t>
          </a:r>
        </a:p>
      </dsp:txBody>
      <dsp:txXfrm>
        <a:off x="5400963" y="640399"/>
        <a:ext cx="1863848" cy="936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3789B-AE2F-4DC2-BE13-E7AE8EF801EA}">
      <dsp:nvSpPr>
        <dsp:cNvPr id="0" name=""/>
        <dsp:cNvSpPr/>
      </dsp:nvSpPr>
      <dsp:spPr>
        <a:xfrm>
          <a:off x="2560498" y="602128"/>
          <a:ext cx="464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77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0503" y="645371"/>
        <a:ext cx="24768" cy="4953"/>
      </dsp:txXfrm>
    </dsp:sp>
    <dsp:sp modelId="{1BC921C8-8C22-4E65-9F4F-B56499A56FD5}">
      <dsp:nvSpPr>
        <dsp:cNvPr id="0" name=""/>
        <dsp:cNvSpPr/>
      </dsp:nvSpPr>
      <dsp:spPr>
        <a:xfrm>
          <a:off x="408479" y="1702"/>
          <a:ext cx="2153819" cy="129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Citation is written by officer</a:t>
          </a:r>
        </a:p>
      </dsp:txBody>
      <dsp:txXfrm>
        <a:off x="408479" y="1702"/>
        <a:ext cx="2153819" cy="1292291"/>
      </dsp:txXfrm>
    </dsp:sp>
    <dsp:sp modelId="{4FE052E2-28C6-4D05-BF8B-C27DCDBB3711}">
      <dsp:nvSpPr>
        <dsp:cNvPr id="0" name=""/>
        <dsp:cNvSpPr/>
      </dsp:nvSpPr>
      <dsp:spPr>
        <a:xfrm>
          <a:off x="5209696" y="602128"/>
          <a:ext cx="464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77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9701" y="645371"/>
        <a:ext cx="24768" cy="4953"/>
      </dsp:txXfrm>
    </dsp:sp>
    <dsp:sp modelId="{5DB97DAE-6AD2-4E41-8AF4-34CCCE9483A4}">
      <dsp:nvSpPr>
        <dsp:cNvPr id="0" name=""/>
        <dsp:cNvSpPr/>
      </dsp:nvSpPr>
      <dsp:spPr>
        <a:xfrm>
          <a:off x="3057677" y="1702"/>
          <a:ext cx="2153819" cy="12922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Finance processes payment as a bond until court occurs</a:t>
          </a:r>
        </a:p>
      </dsp:txBody>
      <dsp:txXfrm>
        <a:off x="3057677" y="1702"/>
        <a:ext cx="2153819" cy="1292291"/>
      </dsp:txXfrm>
    </dsp:sp>
    <dsp:sp modelId="{65E64EEE-8136-4C79-A2DA-F6C6ACD5A285}">
      <dsp:nvSpPr>
        <dsp:cNvPr id="0" name=""/>
        <dsp:cNvSpPr/>
      </dsp:nvSpPr>
      <dsp:spPr>
        <a:xfrm>
          <a:off x="7858894" y="602128"/>
          <a:ext cx="464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77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78899" y="645371"/>
        <a:ext cx="24768" cy="4953"/>
      </dsp:txXfrm>
    </dsp:sp>
    <dsp:sp modelId="{394B029F-B6F4-46FF-9D4F-4A2EBE0ED3DD}">
      <dsp:nvSpPr>
        <dsp:cNvPr id="0" name=""/>
        <dsp:cNvSpPr/>
      </dsp:nvSpPr>
      <dsp:spPr>
        <a:xfrm>
          <a:off x="5706875" y="1702"/>
          <a:ext cx="2153819" cy="12922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Enforcement Support prepares the monthly docket and responds to carrier inquiries</a:t>
          </a:r>
        </a:p>
      </dsp:txBody>
      <dsp:txXfrm>
        <a:off x="5706875" y="1702"/>
        <a:ext cx="2153819" cy="1292291"/>
      </dsp:txXfrm>
    </dsp:sp>
    <dsp:sp modelId="{8ED9E24A-D0F7-4AB4-AE41-1B9ACBE69F13}">
      <dsp:nvSpPr>
        <dsp:cNvPr id="0" name=""/>
        <dsp:cNvSpPr/>
      </dsp:nvSpPr>
      <dsp:spPr>
        <a:xfrm>
          <a:off x="1485389" y="1292194"/>
          <a:ext cx="7947593" cy="464778"/>
        </a:xfrm>
        <a:custGeom>
          <a:avLst/>
          <a:gdLst/>
          <a:ahLst/>
          <a:cxnLst/>
          <a:rect l="0" t="0" r="0" b="0"/>
          <a:pathLst>
            <a:path>
              <a:moveTo>
                <a:pt x="7947593" y="0"/>
              </a:moveTo>
              <a:lnTo>
                <a:pt x="7947593" y="249489"/>
              </a:lnTo>
              <a:lnTo>
                <a:pt x="0" y="249489"/>
              </a:lnTo>
              <a:lnTo>
                <a:pt x="0" y="46477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110" y="1522106"/>
        <a:ext cx="398150" cy="4953"/>
      </dsp:txXfrm>
    </dsp:sp>
    <dsp:sp modelId="{059091FC-DA8A-44F3-9685-CE0F5B353B59}">
      <dsp:nvSpPr>
        <dsp:cNvPr id="0" name=""/>
        <dsp:cNvSpPr/>
      </dsp:nvSpPr>
      <dsp:spPr>
        <a:xfrm>
          <a:off x="8356073" y="1702"/>
          <a:ext cx="2153819" cy="1292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Attorneys communicate with carriers who have requested a hearing</a:t>
          </a:r>
        </a:p>
      </dsp:txBody>
      <dsp:txXfrm>
        <a:off x="8356073" y="1702"/>
        <a:ext cx="2153819" cy="1292291"/>
      </dsp:txXfrm>
    </dsp:sp>
    <dsp:sp modelId="{7A3C00B1-4485-4989-ADD5-D694F375B5F5}">
      <dsp:nvSpPr>
        <dsp:cNvPr id="0" name=""/>
        <dsp:cNvSpPr/>
      </dsp:nvSpPr>
      <dsp:spPr>
        <a:xfrm>
          <a:off x="2560498" y="2389798"/>
          <a:ext cx="464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778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0503" y="2433041"/>
        <a:ext cx="24768" cy="4953"/>
      </dsp:txXfrm>
    </dsp:sp>
    <dsp:sp modelId="{50470254-C3D4-4A90-9746-107EBBC43B78}">
      <dsp:nvSpPr>
        <dsp:cNvPr id="0" name=""/>
        <dsp:cNvSpPr/>
      </dsp:nvSpPr>
      <dsp:spPr>
        <a:xfrm>
          <a:off x="408479" y="1789372"/>
          <a:ext cx="2153819" cy="12922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Administrative Law Judge hears the docket monthly and makes recommendations</a:t>
          </a:r>
        </a:p>
      </dsp:txBody>
      <dsp:txXfrm>
        <a:off x="408479" y="1789372"/>
        <a:ext cx="2153819" cy="1292291"/>
      </dsp:txXfrm>
    </dsp:sp>
    <dsp:sp modelId="{64EA1FF6-13D0-4200-8784-D0039104685A}">
      <dsp:nvSpPr>
        <dsp:cNvPr id="0" name=""/>
        <dsp:cNvSpPr/>
      </dsp:nvSpPr>
      <dsp:spPr>
        <a:xfrm>
          <a:off x="5209696" y="2389798"/>
          <a:ext cx="464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77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9701" y="2433041"/>
        <a:ext cx="24768" cy="4953"/>
      </dsp:txXfrm>
    </dsp:sp>
    <dsp:sp modelId="{97EFEB2C-7D08-438B-9196-F4AF10C07239}">
      <dsp:nvSpPr>
        <dsp:cNvPr id="0" name=""/>
        <dsp:cNvSpPr/>
      </dsp:nvSpPr>
      <dsp:spPr>
        <a:xfrm>
          <a:off x="3057677" y="1789372"/>
          <a:ext cx="2153819" cy="129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If carrier disagrees with recommendation, they have an opportunity to appeal to the Commissioners</a:t>
          </a:r>
        </a:p>
      </dsp:txBody>
      <dsp:txXfrm>
        <a:off x="3057677" y="1789372"/>
        <a:ext cx="2153819" cy="1292291"/>
      </dsp:txXfrm>
    </dsp:sp>
    <dsp:sp modelId="{32705363-F156-4488-8C7D-1F3B87241F3A}">
      <dsp:nvSpPr>
        <dsp:cNvPr id="0" name=""/>
        <dsp:cNvSpPr/>
      </dsp:nvSpPr>
      <dsp:spPr>
        <a:xfrm>
          <a:off x="7858894" y="2389798"/>
          <a:ext cx="464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77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78899" y="2433041"/>
        <a:ext cx="24768" cy="4953"/>
      </dsp:txXfrm>
    </dsp:sp>
    <dsp:sp modelId="{892541AA-4D00-4191-8CFA-4EC306A72613}">
      <dsp:nvSpPr>
        <dsp:cNvPr id="0" name=""/>
        <dsp:cNvSpPr/>
      </dsp:nvSpPr>
      <dsp:spPr>
        <a:xfrm>
          <a:off x="5706875" y="1789372"/>
          <a:ext cx="2153819" cy="12922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Commissioners hear any appeals and vote on docket monthly</a:t>
          </a:r>
        </a:p>
      </dsp:txBody>
      <dsp:txXfrm>
        <a:off x="5706875" y="1789372"/>
        <a:ext cx="2153819" cy="1292291"/>
      </dsp:txXfrm>
    </dsp:sp>
    <dsp:sp modelId="{36D58C48-B1A1-4D46-9934-7AD588DCEE39}">
      <dsp:nvSpPr>
        <dsp:cNvPr id="0" name=""/>
        <dsp:cNvSpPr/>
      </dsp:nvSpPr>
      <dsp:spPr>
        <a:xfrm>
          <a:off x="1485389" y="3079864"/>
          <a:ext cx="7947593" cy="464778"/>
        </a:xfrm>
        <a:custGeom>
          <a:avLst/>
          <a:gdLst/>
          <a:ahLst/>
          <a:cxnLst/>
          <a:rect l="0" t="0" r="0" b="0"/>
          <a:pathLst>
            <a:path>
              <a:moveTo>
                <a:pt x="7947593" y="0"/>
              </a:moveTo>
              <a:lnTo>
                <a:pt x="7947593" y="249489"/>
              </a:lnTo>
              <a:lnTo>
                <a:pt x="0" y="249489"/>
              </a:lnTo>
              <a:lnTo>
                <a:pt x="0" y="464778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0110" y="3309776"/>
        <a:ext cx="398150" cy="4953"/>
      </dsp:txXfrm>
    </dsp:sp>
    <dsp:sp modelId="{C86AE285-0C45-49B9-A024-48A6FE0643B9}">
      <dsp:nvSpPr>
        <dsp:cNvPr id="0" name=""/>
        <dsp:cNvSpPr/>
      </dsp:nvSpPr>
      <dsp:spPr>
        <a:xfrm>
          <a:off x="8356073" y="1789372"/>
          <a:ext cx="2153819" cy="12922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Final order is issued, and all payments are recognized as fine revenue</a:t>
          </a:r>
        </a:p>
      </dsp:txBody>
      <dsp:txXfrm>
        <a:off x="8356073" y="1789372"/>
        <a:ext cx="2153819" cy="1292291"/>
      </dsp:txXfrm>
    </dsp:sp>
    <dsp:sp modelId="{68C27A52-AA5F-4EAB-929D-40C94D916F5A}">
      <dsp:nvSpPr>
        <dsp:cNvPr id="0" name=""/>
        <dsp:cNvSpPr/>
      </dsp:nvSpPr>
      <dsp:spPr>
        <a:xfrm>
          <a:off x="2560498" y="4177468"/>
          <a:ext cx="464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778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0503" y="4220711"/>
        <a:ext cx="24768" cy="4953"/>
      </dsp:txXfrm>
    </dsp:sp>
    <dsp:sp modelId="{BBFC6B6E-9051-40B3-A455-A6E283C3E5C4}">
      <dsp:nvSpPr>
        <dsp:cNvPr id="0" name=""/>
        <dsp:cNvSpPr/>
      </dsp:nvSpPr>
      <dsp:spPr>
        <a:xfrm>
          <a:off x="408479" y="3577042"/>
          <a:ext cx="2153819" cy="12922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Enforcement Support generates refund process for dismissed or reduced violations</a:t>
          </a:r>
        </a:p>
      </dsp:txBody>
      <dsp:txXfrm>
        <a:off x="408479" y="3577042"/>
        <a:ext cx="2153819" cy="1292291"/>
      </dsp:txXfrm>
    </dsp:sp>
    <dsp:sp modelId="{D8F01F9A-A3B5-4290-A966-283E53346B1A}">
      <dsp:nvSpPr>
        <dsp:cNvPr id="0" name=""/>
        <dsp:cNvSpPr/>
      </dsp:nvSpPr>
      <dsp:spPr>
        <a:xfrm>
          <a:off x="3057677" y="3577042"/>
          <a:ext cx="2153819" cy="12922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Finance issues refund check to carrier once approvals are complete</a:t>
          </a:r>
        </a:p>
      </dsp:txBody>
      <dsp:txXfrm>
        <a:off x="3057677" y="3577042"/>
        <a:ext cx="2153819" cy="1292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6B1AD-35D2-47B4-AC21-459913301A21}">
      <dsp:nvSpPr>
        <dsp:cNvPr id="0" name=""/>
        <dsp:cNvSpPr/>
      </dsp:nvSpPr>
      <dsp:spPr>
        <a:xfrm>
          <a:off x="0" y="0"/>
          <a:ext cx="5344345" cy="534434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A5596-1827-4E66-AE1E-9A5774E3CCFC}">
      <dsp:nvSpPr>
        <dsp:cNvPr id="0" name=""/>
        <dsp:cNvSpPr/>
      </dsp:nvSpPr>
      <dsp:spPr>
        <a:xfrm>
          <a:off x="2672172" y="0"/>
          <a:ext cx="8515553" cy="5344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Items for consideration</a:t>
          </a:r>
        </a:p>
      </dsp:txBody>
      <dsp:txXfrm>
        <a:off x="2672172" y="0"/>
        <a:ext cx="4257776" cy="1603307"/>
      </dsp:txXfrm>
    </dsp:sp>
    <dsp:sp modelId="{41ADCF4F-2361-4FD7-8C3A-8F8195C93C08}">
      <dsp:nvSpPr>
        <dsp:cNvPr id="0" name=""/>
        <dsp:cNvSpPr/>
      </dsp:nvSpPr>
      <dsp:spPr>
        <a:xfrm>
          <a:off x="935262" y="1603307"/>
          <a:ext cx="3473821" cy="347382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11147"/>
            <a:satOff val="78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2C5CC-6F3B-439C-80B3-44F06FE064E2}">
      <dsp:nvSpPr>
        <dsp:cNvPr id="0" name=""/>
        <dsp:cNvSpPr/>
      </dsp:nvSpPr>
      <dsp:spPr>
        <a:xfrm>
          <a:off x="2672172" y="1603307"/>
          <a:ext cx="8515553" cy="34738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11147"/>
              <a:satOff val="78"/>
              <a:lumOff val="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Additional resources needed</a:t>
          </a:r>
        </a:p>
      </dsp:txBody>
      <dsp:txXfrm>
        <a:off x="2672172" y="1603307"/>
        <a:ext cx="4257776" cy="1603301"/>
      </dsp:txXfrm>
    </dsp:sp>
    <dsp:sp modelId="{DDF9224F-3862-4AB4-8BC4-3C77524044B0}">
      <dsp:nvSpPr>
        <dsp:cNvPr id="0" name=""/>
        <dsp:cNvSpPr/>
      </dsp:nvSpPr>
      <dsp:spPr>
        <a:xfrm>
          <a:off x="1870521" y="3206609"/>
          <a:ext cx="1603302" cy="160330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022293"/>
            <a:satOff val="157"/>
            <a:lumOff val="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C0CF3-7831-4961-8DB4-C02928670749}">
      <dsp:nvSpPr>
        <dsp:cNvPr id="0" name=""/>
        <dsp:cNvSpPr/>
      </dsp:nvSpPr>
      <dsp:spPr>
        <a:xfrm>
          <a:off x="2672172" y="3206609"/>
          <a:ext cx="8515553" cy="16033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22293"/>
              <a:satOff val="157"/>
              <a:lumOff val="4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Potential other solutions</a:t>
          </a:r>
        </a:p>
      </dsp:txBody>
      <dsp:txXfrm>
        <a:off x="2672172" y="3206609"/>
        <a:ext cx="4257776" cy="1603302"/>
      </dsp:txXfrm>
    </dsp:sp>
    <dsp:sp modelId="{E1BFA57A-39F2-4ADC-A418-B33E96408975}">
      <dsp:nvSpPr>
        <dsp:cNvPr id="0" name=""/>
        <dsp:cNvSpPr/>
      </dsp:nvSpPr>
      <dsp:spPr>
        <a:xfrm>
          <a:off x="6929949" y="0"/>
          <a:ext cx="4257776" cy="16033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What happens to DPS citation revenue today? And if OCC enforcement effort is moved to DPS?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Where does the additional revenue come from to support the enforcement officers?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Who would enforce IFTA and IRP programs for compliance?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McGirt is not an issue for OCC since we are a regulatory agency, for others it might be</a:t>
          </a:r>
        </a:p>
      </dsp:txBody>
      <dsp:txXfrm>
        <a:off x="6929949" y="0"/>
        <a:ext cx="4257776" cy="1603307"/>
      </dsp:txXfrm>
    </dsp:sp>
    <dsp:sp modelId="{CDE696FC-B15E-43F9-B307-59062CF2BACA}">
      <dsp:nvSpPr>
        <dsp:cNvPr id="0" name=""/>
        <dsp:cNvSpPr/>
      </dsp:nvSpPr>
      <dsp:spPr>
        <a:xfrm>
          <a:off x="6929949" y="1603307"/>
          <a:ext cx="4257776" cy="16033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Can the District Courts take on burden of processing the high volume of citations?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Could DPS process citations differently than they do today to handle administrative court duties?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If so, at what cost? Highly recommend in-depth fiscal analysis be performed before transfer is recommended</a:t>
          </a:r>
        </a:p>
      </dsp:txBody>
      <dsp:txXfrm>
        <a:off x="6929949" y="1603307"/>
        <a:ext cx="4257776" cy="1603301"/>
      </dsp:txXfrm>
    </dsp:sp>
    <dsp:sp modelId="{2B82B09D-FBED-4122-B6EC-B3D6F67CCC00}">
      <dsp:nvSpPr>
        <dsp:cNvPr id="0" name=""/>
        <dsp:cNvSpPr/>
      </dsp:nvSpPr>
      <dsp:spPr>
        <a:xfrm>
          <a:off x="6929949" y="3206609"/>
          <a:ext cx="4257776" cy="16033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Increase outdated fine schedule and reallocate increased portion of revenue to DPS and ODOT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Operate under a partnership agreement like other 36 states</a:t>
          </a:r>
        </a:p>
      </dsp:txBody>
      <dsp:txXfrm>
        <a:off x="6929949" y="3206609"/>
        <a:ext cx="4257776" cy="160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DEC5-D6AB-8643-A8B8-278794F4EB6C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0B08-8BBB-504C-BAD2-61931D349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6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4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10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2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5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79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26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6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3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5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62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4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40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89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95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8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9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69397"/>
            <a:ext cx="5177118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3334871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0"/>
            <a:ext cx="6205535" cy="631279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9BA48A-FF64-284C-89DB-0B05F6958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488" y="5549259"/>
            <a:ext cx="285064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55-FEF1-1B4E-AADE-9F8AE28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9A55-246C-7845-B504-186496D2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E00C-C96C-BF45-B40B-D26F90C5B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5AA0-182C-B843-BE95-BA38DD1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1CC-3ED5-DE4E-B74C-9E2DD1923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38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Oklahoma Corporation Commission| Transportation Division | Date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199" y="6378575"/>
            <a:ext cx="2662518" cy="198338"/>
          </a:xfrm>
        </p:spPr>
        <p:txBody>
          <a:bodyPr/>
          <a:lstStyle/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D002CA2-A505-C240-B399-403998FAD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699" y="5549259"/>
            <a:ext cx="285064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95F359D-F37A-5742-8D6F-89B4F001E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50292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69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394140" cy="837374"/>
          </a:xfrm>
        </p:spPr>
        <p:txBody>
          <a:bodyPr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8151"/>
            <a:ext cx="11394141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15990-551A-CF41-8FB5-20F066FBFB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099800" cy="837374"/>
          </a:xfrm>
        </p:spPr>
        <p:txBody>
          <a:bodyPr>
            <a:noAutofit/>
          </a:bodyPr>
          <a:lstStyle/>
          <a:p>
            <a:r>
              <a:rPr lang="en-US" dirty="0"/>
              <a:t>Split 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69CDA-1C54-C44F-A2BE-9DBB36FBA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199" y="6378575"/>
            <a:ext cx="2662518" cy="198338"/>
          </a:xfrm>
        </p:spPr>
        <p:txBody>
          <a:bodyPr/>
          <a:lstStyle/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076325"/>
            <a:ext cx="11393490" cy="4773613"/>
          </a:xfrm>
        </p:spPr>
        <p:txBody>
          <a:bodyPr anchor="ctr"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539E7C-4C59-C945-8CD1-0234C0BB46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8" y="6378575"/>
            <a:ext cx="10269072" cy="223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281082" y="0"/>
            <a:ext cx="891091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Graph Page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E8EFDEF-7F35-4E4F-AD99-938719A6DC5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7309" y="1062038"/>
            <a:ext cx="8018463" cy="48275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In The Center To Add a Graph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42ACA4-E23B-9740-AE2D-C78B70CBE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198" y="6378575"/>
            <a:ext cx="2662519" cy="198338"/>
          </a:xfrm>
        </p:spPr>
        <p:txBody>
          <a:bodyPr/>
          <a:lstStyle/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8CEA2-5F55-2D48-BA3F-C9B13AF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5230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648A-7202-1A45-A150-09C33B8D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8151"/>
            <a:ext cx="84582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6417-6275-E049-BABF-0D5B83FF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141" y="6378575"/>
            <a:ext cx="2743200" cy="198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6D8E-ECFE-5644-850D-BC83613E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8" y="6378575"/>
            <a:ext cx="8458199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Oklahoma Corporation Commission| Transportation Division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3" r:id="rId4"/>
    <p:sldLayoutId id="2147483660" r:id="rId5"/>
    <p:sldLayoutId id="2147483661" r:id="rId6"/>
    <p:sldLayoutId id="2147483662" r:id="rId7"/>
    <p:sldLayoutId id="2147483669" r:id="rId8"/>
    <p:sldLayoutId id="2147483651" r:id="rId9"/>
    <p:sldLayoutId id="2147483670" r:id="rId10"/>
    <p:sldLayoutId id="2147483671" r:id="rId11"/>
    <p:sldLayoutId id="2147483672" r:id="rId12"/>
    <p:sldLayoutId id="2147483674" r:id="rId13"/>
    <p:sldLayoutId id="2147483654" r:id="rId14"/>
    <p:sldLayoutId id="2147483655" r:id="rId15"/>
    <p:sldLayoutId id="2147483675" r:id="rId16"/>
    <p:sldLayoutId id="2147483676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6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cityscapeinsurance.com/implications-of-a-general-liability-audit-on-small-busines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fif"/><Relationship Id="rId4" Type="http://schemas.openxmlformats.org/officeDocument/2006/relationships/hyperlink" Target="https://oklahoma.gov/occ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16647-C384-084D-91A8-2209F2D9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33" y="2271713"/>
            <a:ext cx="6353832" cy="2100262"/>
          </a:xfrm>
        </p:spPr>
        <p:txBody>
          <a:bodyPr/>
          <a:lstStyle/>
          <a:p>
            <a:r>
              <a:rPr lang="en-US" sz="2400" dirty="0">
                <a:latin typeface="Montserrat"/>
              </a:rPr>
              <a:t>Oklahoma Corporation Commission </a:t>
            </a:r>
            <a:br>
              <a:rPr lang="en-US" sz="3200" dirty="0">
                <a:latin typeface="Montserrat" panose="00000500000000000000" pitchFamily="50" charset="0"/>
              </a:rPr>
            </a:br>
            <a:br>
              <a:rPr lang="en-US" sz="3200" dirty="0">
                <a:latin typeface="Montserrat" panose="00000500000000000000" pitchFamily="50" charset="0"/>
              </a:rPr>
            </a:br>
            <a:r>
              <a:rPr lang="en-US" sz="3600" dirty="0">
                <a:latin typeface="Montserrat"/>
              </a:rPr>
              <a:t>Deep Dive into Transportation Revenue</a:t>
            </a:r>
            <a:br>
              <a:rPr lang="en-US" sz="2000" dirty="0">
                <a:latin typeface="Montserrat" panose="00000500000000000000" pitchFamily="50" charset="0"/>
              </a:rPr>
            </a:br>
            <a:endParaRPr lang="en-US" sz="2350" dirty="0">
              <a:latin typeface="Montserrat" panose="00000500000000000000" pitchFamily="50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8DAC8B-B1DC-5348-B0A6-238FC4620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20, 2023</a:t>
            </a:r>
          </a:p>
        </p:txBody>
      </p:sp>
    </p:spTree>
    <p:extLst>
      <p:ext uri="{BB962C8B-B14F-4D97-AF65-F5344CB8AC3E}">
        <p14:creationId xmlns:p14="http://schemas.microsoft.com/office/powerpoint/2010/main" val="12761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A7EA5B-BBBF-48DE-A108-7DC22CE9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2" y="2639016"/>
            <a:ext cx="5204013" cy="1370940"/>
          </a:xfrm>
        </p:spPr>
        <p:txBody>
          <a:bodyPr/>
          <a:lstStyle/>
          <a:p>
            <a:r>
              <a:rPr lang="en-US" dirty="0"/>
              <a:t>Trucking One Stop Shop (TOSS) Fund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F50C3-5D5B-16B3-7302-9FA60E03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367BC-11BF-167A-E759-A193552166B6}"/>
              </a:ext>
            </a:extLst>
          </p:cNvPr>
          <p:cNvSpPr txBox="1"/>
          <p:nvPr/>
        </p:nvSpPr>
        <p:spPr>
          <a:xfrm>
            <a:off x="224074" y="6354633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</p:spTree>
    <p:extLst>
      <p:ext uri="{BB962C8B-B14F-4D97-AF65-F5344CB8AC3E}">
        <p14:creationId xmlns:p14="http://schemas.microsoft.com/office/powerpoint/2010/main" val="195381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1EBB0-3324-5462-9371-BAC06D29F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0109"/>
            <a:ext cx="12192000" cy="5273674"/>
          </a:xfrm>
          <a:prstGeom prst="rect">
            <a:avLst/>
          </a:prstGeom>
        </p:spPr>
      </p:pic>
      <p:sp>
        <p:nvSpPr>
          <p:cNvPr id="4" name="Arrow: Pentagon 5">
            <a:extLst>
              <a:ext uri="{FF2B5EF4-FFF2-40B4-BE49-F238E27FC236}">
                <a16:creationId xmlns:a16="http://schemas.microsoft.com/office/drawing/2014/main" id="{D3281106-E0F3-710C-13EA-A7694A321A4B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9C5882-9A32-9B26-ABC6-29AD6DC1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" y="281086"/>
            <a:ext cx="11575681" cy="1092307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Total OCC TOSS Revenue- $20,232,141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C77C-6857-429A-ADFE-BFCD2A4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A211-967E-0902-31EE-1324076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392" y="6348619"/>
            <a:ext cx="4114800" cy="365125"/>
          </a:xfrm>
        </p:spPr>
        <p:txBody>
          <a:bodyPr/>
          <a:lstStyle/>
          <a:p>
            <a:r>
              <a:rPr lang="en-US" dirty="0"/>
              <a:t>Revenue based on FY2023 actuals</a:t>
            </a:r>
          </a:p>
        </p:txBody>
      </p:sp>
    </p:spTree>
    <p:extLst>
      <p:ext uri="{BB962C8B-B14F-4D97-AF65-F5344CB8AC3E}">
        <p14:creationId xmlns:p14="http://schemas.microsoft.com/office/powerpoint/2010/main" val="255626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5">
            <a:extLst>
              <a:ext uri="{FF2B5EF4-FFF2-40B4-BE49-F238E27FC236}">
                <a16:creationId xmlns:a16="http://schemas.microsoft.com/office/drawing/2014/main" id="{70C8E095-C479-3DA4-9F87-563E2DC747ED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72C4F56-E2B4-CB71-DD5F-F33DD25D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51" y="885835"/>
            <a:ext cx="11467838" cy="56974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B75F1-D4FD-98B8-8EC7-340767E5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7" y="316120"/>
            <a:ext cx="10715700" cy="1057276"/>
          </a:xfrm>
        </p:spPr>
        <p:txBody>
          <a:bodyPr anchor="t"/>
          <a:lstStyle/>
          <a:p>
            <a:r>
              <a:rPr lang="en-US" dirty="0">
                <a:solidFill>
                  <a:schemeClr val="bg1"/>
                </a:solidFill>
              </a:rPr>
              <a:t>TOSS Revenue 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FAFD2F-5174-411A-9893-5553753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EB212-A9DC-2EC2-F16F-4574A5C40C28}"/>
              </a:ext>
            </a:extLst>
          </p:cNvPr>
          <p:cNvSpPr txBox="1"/>
          <p:nvPr/>
        </p:nvSpPr>
        <p:spPr>
          <a:xfrm>
            <a:off x="2595021" y="1513504"/>
            <a:ext cx="284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$10,292,369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61C54-A778-A3E9-9081-B23A5F21DB3E}"/>
              </a:ext>
            </a:extLst>
          </p:cNvPr>
          <p:cNvSpPr txBox="1"/>
          <p:nvPr/>
        </p:nvSpPr>
        <p:spPr>
          <a:xfrm>
            <a:off x="8876078" y="1495779"/>
            <a:ext cx="284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$9,874,259</a:t>
            </a:r>
          </a:p>
        </p:txBody>
      </p:sp>
    </p:spTree>
    <p:extLst>
      <p:ext uri="{BB962C8B-B14F-4D97-AF65-F5344CB8AC3E}">
        <p14:creationId xmlns:p14="http://schemas.microsoft.com/office/powerpoint/2010/main" val="286306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69786-D216-56F6-9770-DB81662C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29" y="1377767"/>
            <a:ext cx="8217230" cy="5250873"/>
          </a:xfrm>
          <a:prstGeom prst="rect">
            <a:avLst/>
          </a:prstGeom>
        </p:spPr>
      </p:pic>
      <p:sp>
        <p:nvSpPr>
          <p:cNvPr id="4" name="Arrow: Pentagon 5">
            <a:extLst>
              <a:ext uri="{FF2B5EF4-FFF2-40B4-BE49-F238E27FC236}">
                <a16:creationId xmlns:a16="http://schemas.microsoft.com/office/drawing/2014/main" id="{D3281106-E0F3-710C-13EA-A7694A321A4B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9C5882-9A32-9B26-ABC6-29AD6DC1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" y="281086"/>
            <a:ext cx="11575681" cy="1092307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Portion of TOSS Revenue to OCC by Category-$20,232,141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C77C-6857-429A-ADFE-BFCD2A4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A211-967E-0902-31EE-1324076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392" y="5830887"/>
            <a:ext cx="4114800" cy="365125"/>
          </a:xfrm>
        </p:spPr>
        <p:txBody>
          <a:bodyPr/>
          <a:lstStyle/>
          <a:p>
            <a:r>
              <a:rPr lang="en-US" dirty="0"/>
              <a:t>Revenue based on FY2023 actuals</a:t>
            </a:r>
          </a:p>
        </p:txBody>
      </p:sp>
    </p:spTree>
    <p:extLst>
      <p:ext uri="{BB962C8B-B14F-4D97-AF65-F5344CB8AC3E}">
        <p14:creationId xmlns:p14="http://schemas.microsoft.com/office/powerpoint/2010/main" val="90658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5">
            <a:extLst>
              <a:ext uri="{FF2B5EF4-FFF2-40B4-BE49-F238E27FC236}">
                <a16:creationId xmlns:a16="http://schemas.microsoft.com/office/drawing/2014/main" id="{13E09E35-C792-19E8-E689-854CA339EEA4}"/>
              </a:ext>
            </a:extLst>
          </p:cNvPr>
          <p:cNvSpPr/>
          <p:nvPr/>
        </p:nvSpPr>
        <p:spPr>
          <a:xfrm>
            <a:off x="0" y="281087"/>
            <a:ext cx="11851338" cy="744149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7A9DC-E756-7CB3-1A74-40EB9D6BC0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012" y="1232898"/>
            <a:ext cx="11835976" cy="5463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E6DF9-893F-12FB-5674-88ACB19A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2" y="272763"/>
            <a:ext cx="11013138" cy="744150"/>
          </a:xfrm>
          <a:solidFill>
            <a:schemeClr val="accent4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How Much TOSS Revenue does OCC Retain Each Year?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339D7-A2BD-4C73-A5AA-F59BF989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E3590-6593-5984-35A6-281EEA36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446130"/>
            <a:ext cx="5204013" cy="1967288"/>
          </a:xfrm>
        </p:spPr>
        <p:txBody>
          <a:bodyPr/>
          <a:lstStyle/>
          <a:p>
            <a:r>
              <a:rPr lang="en-US" dirty="0"/>
              <a:t>TOSS Fund and OCC Motor Carrier Field Enforcement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428C2-1A1C-FD49-C5D7-1D19A2AB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6ECCD-A092-AC29-8872-5F8192CF268C}"/>
              </a:ext>
            </a:extLst>
          </p:cNvPr>
          <p:cNvSpPr txBox="1"/>
          <p:nvPr/>
        </p:nvSpPr>
        <p:spPr>
          <a:xfrm>
            <a:off x="340659" y="6354633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</p:spTree>
    <p:extLst>
      <p:ext uri="{BB962C8B-B14F-4D97-AF65-F5344CB8AC3E}">
        <p14:creationId xmlns:p14="http://schemas.microsoft.com/office/powerpoint/2010/main" val="164459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Motor Carrier Field Enforcement Program Effort Funding at OCC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A91B9F4-DE4A-491D-2CC4-98A48DFE2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247961"/>
              </p:ext>
            </p:extLst>
          </p:nvPr>
        </p:nvGraphicFramePr>
        <p:xfrm>
          <a:off x="286172" y="3538525"/>
          <a:ext cx="11189856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646221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Expenses by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Appropriations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$2,657,044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$3,817,150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$3,641,464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$3,644,180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$3,644,180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Citations- TOSS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$9,881,621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$7,911,504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$6,809,704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$10,848,850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$10,292,369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0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Other TOSS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$112,603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$4,385,327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$5,780,539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$2,049,279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$8,584,841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2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OCC Revolving Fund*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$3,571,830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$1,649,331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$2,982,597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$3,217,802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1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Funds Spent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$16,223,098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$17,763,312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$19,214,304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$19,760,111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$22,521,390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014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998693"/>
              </p:ext>
            </p:extLst>
          </p:nvPr>
        </p:nvGraphicFramePr>
        <p:xfrm>
          <a:off x="286172" y="1528860"/>
          <a:ext cx="11189856" cy="185420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646221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MC Field Enforcement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$12,367,405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$13,033,826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$13,030,649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$12,769,734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$13,995,465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IT-Related to MCFE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$806,820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$962,318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$1,716,967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$2,495,298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$3,285,993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0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Other Direct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$3,048,873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$3,767,168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$4,466,688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$4,495,079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$5,239,932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2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MCFE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$16,223,098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$17,763,312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$19,214,304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$19,760,111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$22,521,390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014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2CD3F73-E66A-EB50-2F7A-B85B663B2271}"/>
              </a:ext>
            </a:extLst>
          </p:cNvPr>
          <p:cNvSpPr txBox="1"/>
          <p:nvPr/>
        </p:nvSpPr>
        <p:spPr>
          <a:xfrm>
            <a:off x="1105742" y="961005"/>
            <a:ext cx="808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costs are actual expenditures for each FY represented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A1AB5-D756-43F8-BC26-825F5788D976}"/>
              </a:ext>
            </a:extLst>
          </p:cNvPr>
          <p:cNvSpPr txBox="1"/>
          <p:nvPr/>
        </p:nvSpPr>
        <p:spPr>
          <a:xfrm>
            <a:off x="1538747" y="6089137"/>
            <a:ext cx="96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*Total 5-year Amount of Gap Funding Provided by OCC- $11,421,560</a:t>
            </a:r>
          </a:p>
        </p:txBody>
      </p:sp>
    </p:spTree>
    <p:extLst>
      <p:ext uri="{BB962C8B-B14F-4D97-AF65-F5344CB8AC3E}">
        <p14:creationId xmlns:p14="http://schemas.microsoft.com/office/powerpoint/2010/main" val="14712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Motor Carrier Field Enforcement Only Expenses- </a:t>
            </a:r>
            <a:r>
              <a:rPr lang="en-US" sz="1600" i="1" dirty="0">
                <a:solidFill>
                  <a:schemeClr val="bg1"/>
                </a:solidFill>
                <a:ea typeface="+mj-lt"/>
                <a:cs typeface="+mj-lt"/>
              </a:rPr>
              <a:t>as OCC operates today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A91B9F4-DE4A-491D-2CC4-98A48DFE2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341872"/>
              </p:ext>
            </p:extLst>
          </p:nvPr>
        </p:nvGraphicFramePr>
        <p:xfrm>
          <a:off x="286172" y="3343700"/>
          <a:ext cx="11189856" cy="1483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646221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 by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Appropriations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$2,657,044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$3,817,150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$3,641,464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$3,644,180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$3,644,180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Citations- TOSS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$9,881,621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$7,911,504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$6,809,704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$10,848,850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$10,292,369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0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Total Funds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$12,538,665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$11,728,654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$10,451,168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$14,493,030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$13,936,549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014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929779"/>
              </p:ext>
            </p:extLst>
          </p:nvPr>
        </p:nvGraphicFramePr>
        <p:xfrm>
          <a:off x="286172" y="1528860"/>
          <a:ext cx="11189856" cy="163068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646221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MC Field Enforcement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$12,367,405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$13,033,826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$13,030,649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$12,769,734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$13,995,465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IT-Related to MCFE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$454,508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$270,717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$393,503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$275,204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$523,287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MCEF Only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$12,821,913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$13,304,543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$13,424,152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$13,044,938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$14,518,752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029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5A0FA7-9DB8-3508-F47A-45C7A1DB7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278773"/>
              </p:ext>
            </p:extLst>
          </p:nvPr>
        </p:nvGraphicFramePr>
        <p:xfrm>
          <a:off x="286172" y="4980247"/>
          <a:ext cx="1118985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221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 -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Other Funds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($283,248)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($1,575,889)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($2,972,984)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$1,448,092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($582,203)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29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Motor Carrier Field Enforcement Only Expenses- </a:t>
            </a:r>
            <a:r>
              <a:rPr lang="en-US" sz="1600" i="1" dirty="0">
                <a:solidFill>
                  <a:schemeClr val="bg1"/>
                </a:solidFill>
                <a:ea typeface="+mj-lt"/>
                <a:cs typeface="+mj-lt"/>
              </a:rPr>
              <a:t>if officers moved to DPS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A91B9F4-DE4A-491D-2CC4-98A48DFE2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10811"/>
              </p:ext>
            </p:extLst>
          </p:nvPr>
        </p:nvGraphicFramePr>
        <p:xfrm>
          <a:off x="286172" y="3343700"/>
          <a:ext cx="8543792" cy="1483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20469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297613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255299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339926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311717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31876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Revenue by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Appropriations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$2,657,044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$3,817,150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$3,641,464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$3,644,180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$3,644,180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Citations- TOSS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$9,881,621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$7,911,504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$6,809,704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$10,848,850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$10,292,369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0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Funds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$12,538,665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$11,728,654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$10,451,168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$14,493,030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$13,936,549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014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812674"/>
              </p:ext>
            </p:extLst>
          </p:nvPr>
        </p:nvGraphicFramePr>
        <p:xfrm>
          <a:off x="286172" y="1528860"/>
          <a:ext cx="8543792" cy="156972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020469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297613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255299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339926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311717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31876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MC Field Enforcement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$12,367,405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$13,033,826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$13,030,649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$12,769,734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$13,995,465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IT-Related to MCFE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$454,508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$270,717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$393,503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$275,204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$523,287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Total MCEF Only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$12,821,913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$13,304,543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$13,424,152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$13,044,938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$14,518,752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029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5A0FA7-9DB8-3508-F47A-45C7A1DB7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640535"/>
              </p:ext>
            </p:extLst>
          </p:nvPr>
        </p:nvGraphicFramePr>
        <p:xfrm>
          <a:off x="286172" y="4980247"/>
          <a:ext cx="854379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0469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297613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255299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339926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311717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31876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Revenue -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Add’l</a:t>
                      </a:r>
                      <a:r>
                        <a:rPr lang="en-US" sz="1200" b="1" dirty="0"/>
                        <a:t> Funds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($10,164,869)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($9,487,393)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($9,782,688)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($9,400,758)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($10,874,572)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DB1555-C0A4-1CED-7D2F-351D0AA5657F}"/>
              </a:ext>
            </a:extLst>
          </p:cNvPr>
          <p:cNvCxnSpPr/>
          <p:nvPr/>
        </p:nvCxnSpPr>
        <p:spPr>
          <a:xfrm>
            <a:off x="120073" y="4221018"/>
            <a:ext cx="887614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BCE5C0-5E94-DC40-4010-AC9C953F6FEC}"/>
              </a:ext>
            </a:extLst>
          </p:cNvPr>
          <p:cNvCxnSpPr/>
          <p:nvPr/>
        </p:nvCxnSpPr>
        <p:spPr>
          <a:xfrm>
            <a:off x="120073" y="4595091"/>
            <a:ext cx="887614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20F2DF7-FB9D-01C9-5A8D-0EE791E57FB4}"/>
              </a:ext>
            </a:extLst>
          </p:cNvPr>
          <p:cNvSpPr txBox="1"/>
          <p:nvPr/>
        </p:nvSpPr>
        <p:spPr>
          <a:xfrm>
            <a:off x="8807802" y="818849"/>
            <a:ext cx="3043536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$9,942,056*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Average annual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funding need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*Assumes citations are processed  outside of OCC</a:t>
            </a:r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59F018-E4BC-2AB5-4F87-902B7C628B28}"/>
              </a:ext>
            </a:extLst>
          </p:cNvPr>
          <p:cNvSpPr txBox="1">
            <a:spLocks/>
          </p:cNvSpPr>
          <p:nvPr/>
        </p:nvSpPr>
        <p:spPr>
          <a:xfrm>
            <a:off x="286172" y="371706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ea typeface="+mj-lt"/>
                <a:cs typeface="+mj-lt"/>
              </a:rPr>
              <a:t>Impact on Revenue of Enforcement Staff being Moved to DPS </a:t>
            </a:r>
          </a:p>
        </p:txBody>
      </p:sp>
    </p:spTree>
    <p:extLst>
      <p:ext uri="{BB962C8B-B14F-4D97-AF65-F5344CB8AC3E}">
        <p14:creationId xmlns:p14="http://schemas.microsoft.com/office/powerpoint/2010/main" val="176738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Motor Carrier Field Enforcement Only Expenses- </a:t>
            </a:r>
            <a:r>
              <a:rPr lang="en-US" sz="1600" i="1" dirty="0">
                <a:solidFill>
                  <a:schemeClr val="bg1"/>
                </a:solidFill>
                <a:ea typeface="+mj-lt"/>
                <a:cs typeface="+mj-lt"/>
              </a:rPr>
              <a:t>if officers moved to DPS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F2DF7-FB9D-01C9-5A8D-0EE791E57FB4}"/>
              </a:ext>
            </a:extLst>
          </p:cNvPr>
          <p:cNvSpPr txBox="1"/>
          <p:nvPr/>
        </p:nvSpPr>
        <p:spPr>
          <a:xfrm>
            <a:off x="8807802" y="848287"/>
            <a:ext cx="3043536" cy="541686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$9,942,056*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Average annual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funding need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*Assumes citations are processed outside of OCC</a:t>
            </a:r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59F018-E4BC-2AB5-4F87-902B7C628B28}"/>
              </a:ext>
            </a:extLst>
          </p:cNvPr>
          <p:cNvSpPr txBox="1">
            <a:spLocks/>
          </p:cNvSpPr>
          <p:nvPr/>
        </p:nvSpPr>
        <p:spPr>
          <a:xfrm>
            <a:off x="286172" y="371706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Motor Carrier Field Enforcement Move to DPS</a:t>
            </a:r>
            <a:endParaRPr lang="en-US" sz="1600" i="1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76B7C9-CF6F-7D87-4206-B3636222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827312"/>
            <a:ext cx="8596900" cy="455465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Questions to consider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Where does the money come from to make up an almost $10M annual, recurring need if citation revenue is diverted?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Would the legislature be able to increase appropriations accordingly to address funding need?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MCSAP grant funding cannot be utilized for officers to operate the way OCC does today located at fixed facilities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Does DPS currently have another funding source available to adequately fund these officers?</a:t>
            </a:r>
          </a:p>
        </p:txBody>
      </p:sp>
    </p:spTree>
    <p:extLst>
      <p:ext uri="{BB962C8B-B14F-4D97-AF65-F5344CB8AC3E}">
        <p14:creationId xmlns:p14="http://schemas.microsoft.com/office/powerpoint/2010/main" val="14018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A7EA5B-BBBF-48DE-A108-7DC22CE9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3816"/>
            <a:ext cx="9989128" cy="1370940"/>
          </a:xfrm>
        </p:spPr>
        <p:txBody>
          <a:bodyPr/>
          <a:lstStyle/>
          <a:p>
            <a:r>
              <a:rPr lang="en-US" dirty="0"/>
              <a:t>Goals of Today’s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F50C3-5D5B-16B3-7302-9FA60E03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367BC-11BF-167A-E759-A193552166B6}"/>
              </a:ext>
            </a:extLst>
          </p:cNvPr>
          <p:cNvSpPr txBox="1"/>
          <p:nvPr/>
        </p:nvSpPr>
        <p:spPr>
          <a:xfrm>
            <a:off x="224074" y="6354633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6223F-A1AD-4935-49DA-3D2E68645E2B}"/>
              </a:ext>
            </a:extLst>
          </p:cNvPr>
          <p:cNvSpPr txBox="1"/>
          <p:nvPr/>
        </p:nvSpPr>
        <p:spPr>
          <a:xfrm>
            <a:off x="457199" y="1293091"/>
            <a:ext cx="10506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Define OCC’s current revenue streams that support motor carrier enforcement effort and answer questions from previous task force meetings</a:t>
            </a:r>
          </a:p>
        </p:txBody>
      </p:sp>
    </p:spTree>
    <p:extLst>
      <p:ext uri="{BB962C8B-B14F-4D97-AF65-F5344CB8AC3E}">
        <p14:creationId xmlns:p14="http://schemas.microsoft.com/office/powerpoint/2010/main" val="286804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Motor Carrier Field Enforcement Only Expenses- </a:t>
            </a:r>
            <a:r>
              <a:rPr lang="en-US" sz="1600" i="1" dirty="0">
                <a:solidFill>
                  <a:schemeClr val="bg1"/>
                </a:solidFill>
                <a:ea typeface="+mj-lt"/>
                <a:cs typeface="+mj-lt"/>
              </a:rPr>
              <a:t>if officers moved to DPS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F2DF7-FB9D-01C9-5A8D-0EE791E57FB4}"/>
              </a:ext>
            </a:extLst>
          </p:cNvPr>
          <p:cNvSpPr txBox="1"/>
          <p:nvPr/>
        </p:nvSpPr>
        <p:spPr>
          <a:xfrm>
            <a:off x="8807805" y="818849"/>
            <a:ext cx="3043536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$9,942,056*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Average annual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funding need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*Assumes citations are processed outside of OCC</a:t>
            </a:r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59F018-E4BC-2AB5-4F87-902B7C628B28}"/>
              </a:ext>
            </a:extLst>
          </p:cNvPr>
          <p:cNvSpPr txBox="1">
            <a:spLocks/>
          </p:cNvSpPr>
          <p:nvPr/>
        </p:nvSpPr>
        <p:spPr>
          <a:xfrm>
            <a:off x="286172" y="371706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Motor Carrier Field Enforcement Move to DPS</a:t>
            </a:r>
            <a:endParaRPr lang="en-US" sz="1600" i="1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76B7C9-CF6F-7D87-4206-B3636222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827312"/>
            <a:ext cx="8596900" cy="455465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Questions to consider (continued)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Who would enforce IFTA and IRP programs compliance?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OCC is unable to project personnel needed to remain at OCC without this question being answered</a:t>
            </a:r>
          </a:p>
        </p:txBody>
      </p:sp>
    </p:spTree>
    <p:extLst>
      <p:ext uri="{BB962C8B-B14F-4D97-AF65-F5344CB8AC3E}">
        <p14:creationId xmlns:p14="http://schemas.microsoft.com/office/powerpoint/2010/main" val="411296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F5B3DB-C565-0F9F-7AEA-3A7848B2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609180"/>
            <a:ext cx="6369114" cy="137094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84327-D45F-C96E-786D-3C434429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dirty="0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D2C66-57D7-444C-8CC3-5B75F428FBD8}"/>
              </a:ext>
            </a:extLst>
          </p:cNvPr>
          <p:cNvSpPr txBox="1"/>
          <p:nvPr/>
        </p:nvSpPr>
        <p:spPr>
          <a:xfrm>
            <a:off x="194650" y="6330692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01045D-94D3-6642-2E3C-478C71DBD0C7}"/>
              </a:ext>
            </a:extLst>
          </p:cNvPr>
          <p:cNvSpPr txBox="1">
            <a:spLocks/>
          </p:cNvSpPr>
          <p:nvPr/>
        </p:nvSpPr>
        <p:spPr>
          <a:xfrm>
            <a:off x="457199" y="2481998"/>
            <a:ext cx="5204013" cy="137094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Change in Citation Processing and Revenue</a:t>
            </a:r>
          </a:p>
        </p:txBody>
      </p:sp>
    </p:spTree>
    <p:extLst>
      <p:ext uri="{BB962C8B-B14F-4D97-AF65-F5344CB8AC3E}">
        <p14:creationId xmlns:p14="http://schemas.microsoft.com/office/powerpoint/2010/main" val="3168060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Citation Revenue Currently at OCC</a:t>
            </a:r>
            <a:endParaRPr lang="en-US" sz="16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A91B9F4-DE4A-491D-2CC4-98A48DFE2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475209"/>
              </p:ext>
            </p:extLst>
          </p:nvPr>
        </p:nvGraphicFramePr>
        <p:xfrm>
          <a:off x="286172" y="3343700"/>
          <a:ext cx="11189856" cy="15087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646221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13498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59375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 by Fund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Appropriations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$2,657,044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$3,817,150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$3,641,464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$3,644,180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$3,644,180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Citations- TOSS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$9,881,621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$7,911,504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$6,809,704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$10,848,850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$10,292,369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0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Total Funds Available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$12,538,665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$11,728,654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$10,451,168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$14,493,030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$13,936,549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014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441406"/>
              </p:ext>
            </p:extLst>
          </p:nvPr>
        </p:nvGraphicFramePr>
        <p:xfrm>
          <a:off x="286172" y="1528860"/>
          <a:ext cx="11189856" cy="163068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646221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04261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68612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MC Field Enforcement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$12,367,405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$13,033,826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$13,030,649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$12,769,734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$13,995,465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IT-Related to MCFE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$454,508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$270,717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$393,503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$275,204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$523,287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MCEF Only Expenses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$12,821,913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$13,304,543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$13,424,152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$13,044,938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$14,518,752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029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5A0FA7-9DB8-3508-F47A-45C7A1DB7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43922"/>
              </p:ext>
            </p:extLst>
          </p:nvPr>
        </p:nvGraphicFramePr>
        <p:xfrm>
          <a:off x="286172" y="5052711"/>
          <a:ext cx="1118985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221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 - Expenses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Other Funds Required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($283,248)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($1,575,889)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($2,972,984)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accent2"/>
                          </a:solidFill>
                        </a:rPr>
                        <a:t>$1,448,092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($582,203)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682F27-128B-0547-807F-FF16C5DB3ED7}"/>
              </a:ext>
            </a:extLst>
          </p:cNvPr>
          <p:cNvSpPr txBox="1"/>
          <p:nvPr/>
        </p:nvSpPr>
        <p:spPr>
          <a:xfrm>
            <a:off x="212436" y="4784436"/>
            <a:ext cx="11360728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Currently citation revenue funds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68% of direct motor carrier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enforcement at OCC</a:t>
            </a:r>
          </a:p>
        </p:txBody>
      </p:sp>
    </p:spTree>
    <p:extLst>
      <p:ext uri="{BB962C8B-B14F-4D97-AF65-F5344CB8AC3E}">
        <p14:creationId xmlns:p14="http://schemas.microsoft.com/office/powerpoint/2010/main" val="2343766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OCC Administrative Court vs. DPS*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E1E59ED-433A-6EE0-C322-0D75D7082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987370"/>
              </p:ext>
            </p:extLst>
          </p:nvPr>
        </p:nvGraphicFramePr>
        <p:xfrm>
          <a:off x="457199" y="3172488"/>
          <a:ext cx="10801927" cy="191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B3BEC8F-5B86-6D4A-1367-74FDFFC7B82C}"/>
              </a:ext>
            </a:extLst>
          </p:cNvPr>
          <p:cNvSpPr txBox="1"/>
          <p:nvPr/>
        </p:nvSpPr>
        <p:spPr>
          <a:xfrm>
            <a:off x="212436" y="1482498"/>
            <a:ext cx="3463637" cy="507831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Constitutional administrative court appealed to Supreme Court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All revenue is retained for citations currently - less statutory apportionment of $850K to OTC and DPS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Non-criminal offenses- companies are cited, not drivers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Companies receive a chance to protest within 30 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OCC divisions share court resources so entire burden isn’t just on Transportation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1608B-D541-D373-2FE4-CB9C64311BB0}"/>
              </a:ext>
            </a:extLst>
          </p:cNvPr>
          <p:cNvSpPr txBox="1"/>
          <p:nvPr/>
        </p:nvSpPr>
        <p:spPr>
          <a:xfrm>
            <a:off x="8271164" y="1069353"/>
            <a:ext cx="3463637" cy="563231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Does DPS currently have statutory authority to hear these citations?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If so, does DPS have adequate staffing for shift in workload?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If not, a cost analysis would need to be performed to understand full fiscal impact of transition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OCC does not believe that legally we could perform hearings for a separate agency’s enforcement effort, so another alternative would have to be identified (Article 9, Section 19 Oklahoma Constitution)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E0A3F-E3FE-541A-80F9-463CBF0B5D55}"/>
              </a:ext>
            </a:extLst>
          </p:cNvPr>
          <p:cNvSpPr txBox="1"/>
          <p:nvPr/>
        </p:nvSpPr>
        <p:spPr>
          <a:xfrm>
            <a:off x="4376057" y="1675998"/>
            <a:ext cx="316340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Officers issue 3,000-5,000 citations per month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65F1D-CDD7-2758-BFCB-B9AD61EE1021}"/>
              </a:ext>
            </a:extLst>
          </p:cNvPr>
          <p:cNvSpPr txBox="1"/>
          <p:nvPr/>
        </p:nvSpPr>
        <p:spPr>
          <a:xfrm>
            <a:off x="4205962" y="5931748"/>
            <a:ext cx="364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*All data is speculative because a formal proposal has not been made</a:t>
            </a:r>
          </a:p>
        </p:txBody>
      </p:sp>
    </p:spTree>
    <p:extLst>
      <p:ext uri="{BB962C8B-B14F-4D97-AF65-F5344CB8AC3E}">
        <p14:creationId xmlns:p14="http://schemas.microsoft.com/office/powerpoint/2010/main" val="249342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OCC Administrative Court vs. District Court*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E1E59ED-433A-6EE0-C322-0D75D7082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502630"/>
              </p:ext>
            </p:extLst>
          </p:nvPr>
        </p:nvGraphicFramePr>
        <p:xfrm>
          <a:off x="457199" y="3150970"/>
          <a:ext cx="10801927" cy="191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B3BEC8F-5B86-6D4A-1367-74FDFFC7B82C}"/>
              </a:ext>
            </a:extLst>
          </p:cNvPr>
          <p:cNvSpPr txBox="1"/>
          <p:nvPr/>
        </p:nvSpPr>
        <p:spPr>
          <a:xfrm>
            <a:off x="212436" y="1482498"/>
            <a:ext cx="3463637" cy="507831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Constitutional administrative court appealed to Supreme Court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All revenue is retained for citations currently - less statutory apportionment of $850K to OTC and DPS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Non-criminal offenses- companies are cited, not drivers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Companies receive chance to protest within 30 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Shared resources with other OCC divisions so entire burden isn’t just on Transportation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1608B-D541-D373-2FE4-CB9C64311BB0}"/>
              </a:ext>
            </a:extLst>
          </p:cNvPr>
          <p:cNvSpPr txBox="1"/>
          <p:nvPr/>
        </p:nvSpPr>
        <p:spPr>
          <a:xfrm>
            <a:off x="8252688" y="1196654"/>
            <a:ext cx="3463637" cy="535531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Drivers would be cited vs. companies which could negatively impact hiring pool for trucking companies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Applicable court fees would be attached to citation- increasing cost of violation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DPS would not receive 100% of citation revenue, if any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Additional burden placed on District Courts that are already working at maximum capacity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Potential delay in hearing dates due to extensive dockets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4F31F-D544-0531-2A57-EFD383D71390}"/>
              </a:ext>
            </a:extLst>
          </p:cNvPr>
          <p:cNvSpPr txBox="1"/>
          <p:nvPr/>
        </p:nvSpPr>
        <p:spPr>
          <a:xfrm>
            <a:off x="4205962" y="5931748"/>
            <a:ext cx="364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*All data is speculative because a formal proposal has not been made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AA2DC-2366-65A2-0466-4255EFC64F69}"/>
              </a:ext>
            </a:extLst>
          </p:cNvPr>
          <p:cNvSpPr txBox="1"/>
          <p:nvPr/>
        </p:nvSpPr>
        <p:spPr>
          <a:xfrm>
            <a:off x="4376057" y="1817369"/>
            <a:ext cx="316340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Officers issue 3,000-5,000 citations per month</a:t>
            </a:r>
          </a:p>
        </p:txBody>
      </p:sp>
    </p:spTree>
    <p:extLst>
      <p:ext uri="{BB962C8B-B14F-4D97-AF65-F5344CB8AC3E}">
        <p14:creationId xmlns:p14="http://schemas.microsoft.com/office/powerpoint/2010/main" val="352789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Currently How OCC Processes Citations Today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7CF7EF5-D18D-7EB2-6C8F-A0FEA4778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468584"/>
              </p:ext>
            </p:extLst>
          </p:nvPr>
        </p:nvGraphicFramePr>
        <p:xfrm>
          <a:off x="457199" y="1507538"/>
          <a:ext cx="10918372" cy="487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8634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933AEE-C6DB-C2AE-EB43-6F5D35CAB5F9}"/>
              </a:ext>
            </a:extLst>
          </p:cNvPr>
          <p:cNvSpPr txBox="1"/>
          <p:nvPr/>
        </p:nvSpPr>
        <p:spPr>
          <a:xfrm>
            <a:off x="8807805" y="818849"/>
            <a:ext cx="3043536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Approximately 50,000 citations are processed annually by OCC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latin typeface="Montserrat Medium" panose="00000600000000000000" pitchFamily="2" charset="0"/>
              </a:rPr>
              <a:t>*Number above does not include Bryan Co. POE that opened in October 2023</a:t>
            </a: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Motor Carrier Field Enforcement Move to DPS</a:t>
            </a:r>
            <a:endParaRPr lang="en-US" sz="1600" i="1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34DB8860-D535-9B63-28F4-E860885FB711}"/>
              </a:ext>
            </a:extLst>
          </p:cNvPr>
          <p:cNvSpPr txBox="1">
            <a:spLocks/>
          </p:cNvSpPr>
          <p:nvPr/>
        </p:nvSpPr>
        <p:spPr>
          <a:xfrm>
            <a:off x="361296" y="1496807"/>
            <a:ext cx="8596900" cy="45546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200" indent="-1778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3018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0588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13" indent="-225425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Questions to consider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By moving the enforcement effort to DPS, where and how would the citations be processed?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How much of an impact on revenue would occur with that move?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If the citation revenue is not enough to sufficiently fund the officers where would the money come from?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Who would enforce IFTA and IRP compliance/audits if the programs are administered at DPS?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Would a new court have the technical expertise to hear the citations? </a:t>
            </a:r>
          </a:p>
        </p:txBody>
      </p:sp>
    </p:spTree>
    <p:extLst>
      <p:ext uri="{BB962C8B-B14F-4D97-AF65-F5344CB8AC3E}">
        <p14:creationId xmlns:p14="http://schemas.microsoft.com/office/powerpoint/2010/main" val="255206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1518-1F95-E648-A243-553EED55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490304"/>
            <a:ext cx="5557254" cy="1871543"/>
          </a:xfrm>
        </p:spPr>
        <p:txBody>
          <a:bodyPr/>
          <a:lstStyle/>
          <a:p>
            <a:r>
              <a:rPr lang="en-US" dirty="0">
                <a:latin typeface="Montserrat"/>
              </a:rPr>
              <a:t>Closing Remarks and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6ECCD-A092-AC29-8872-5F8192CF268C}"/>
              </a:ext>
            </a:extLst>
          </p:cNvPr>
          <p:cNvSpPr txBox="1"/>
          <p:nvPr/>
        </p:nvSpPr>
        <p:spPr>
          <a:xfrm>
            <a:off x="340659" y="6354633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</p:spTree>
    <p:extLst>
      <p:ext uri="{BB962C8B-B14F-4D97-AF65-F5344CB8AC3E}">
        <p14:creationId xmlns:p14="http://schemas.microsoft.com/office/powerpoint/2010/main" val="769477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5">
            <a:extLst>
              <a:ext uri="{FF2B5EF4-FFF2-40B4-BE49-F238E27FC236}">
                <a16:creationId xmlns:a16="http://schemas.microsoft.com/office/drawing/2014/main" id="{D3281106-E0F3-710C-13EA-A7694A321A4B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9C5882-9A32-9B26-ABC6-29AD6DC1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" y="281086"/>
            <a:ext cx="11575681" cy="1092307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Commission Audits Since 2007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C77C-6857-429A-ADFE-BFCD2A4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9040E-5189-0BAB-2750-79C40D77CD31}"/>
              </a:ext>
            </a:extLst>
          </p:cNvPr>
          <p:cNvSpPr txBox="1"/>
          <p:nvPr/>
        </p:nvSpPr>
        <p:spPr>
          <a:xfrm>
            <a:off x="501445" y="1866332"/>
            <a:ext cx="6046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39"/>
            </a:pPr>
            <a:r>
              <a:rPr lang="en-US" sz="3600" dirty="0"/>
              <a:t>Performance Audits</a:t>
            </a:r>
          </a:p>
          <a:p>
            <a:pPr marL="742950" indent="-742950">
              <a:buAutoNum type="arabicPlain" startAt="39"/>
            </a:pPr>
            <a:endParaRPr lang="en-US" sz="3600" dirty="0"/>
          </a:p>
          <a:p>
            <a:pPr marL="742950" indent="-742950">
              <a:buAutoNum type="arabicPlain" startAt="34"/>
            </a:pPr>
            <a:r>
              <a:rPr lang="en-US" sz="3600" dirty="0"/>
              <a:t>Financial Audits</a:t>
            </a:r>
          </a:p>
          <a:p>
            <a:pPr marL="742950" indent="-742950">
              <a:buAutoNum type="arabicPlain" startAt="34"/>
            </a:pPr>
            <a:endParaRPr lang="en-US" sz="3600" dirty="0"/>
          </a:p>
          <a:p>
            <a:pPr marL="742950" indent="-742950">
              <a:buAutoNum type="arabicPlain" startAt="51"/>
            </a:pPr>
            <a:r>
              <a:rPr lang="en-US" sz="3600" dirty="0"/>
              <a:t>Grant Audits/Reviews</a:t>
            </a:r>
          </a:p>
          <a:p>
            <a:endParaRPr lang="en-US" sz="3600" dirty="0"/>
          </a:p>
          <a:p>
            <a:r>
              <a:rPr lang="en-US" sz="3600" dirty="0"/>
              <a:t>14   Operational Audits</a:t>
            </a:r>
          </a:p>
        </p:txBody>
      </p:sp>
      <p:pic>
        <p:nvPicPr>
          <p:cNvPr id="9" name="Picture 8" descr="Calendar&#10;&#10;Description automatically generated with low confidence">
            <a:extLst>
              <a:ext uri="{FF2B5EF4-FFF2-40B4-BE49-F238E27FC236}">
                <a16:creationId xmlns:a16="http://schemas.microsoft.com/office/drawing/2014/main" id="{76811C90-DFDE-044B-51F4-48678D1AA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9702" y="371976"/>
            <a:ext cx="4478444" cy="2988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1B0E86-3269-0B31-7126-D38E32E92CAC}"/>
              </a:ext>
            </a:extLst>
          </p:cNvPr>
          <p:cNvSpPr txBox="1"/>
          <p:nvPr/>
        </p:nvSpPr>
        <p:spPr>
          <a:xfrm>
            <a:off x="7030065" y="3598446"/>
            <a:ext cx="44784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Dedicated State Auditor &amp; Inspector presence since 2013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D1BFC-92E8-32A7-F9DE-601948D450B6}"/>
              </a:ext>
            </a:extLst>
          </p:cNvPr>
          <p:cNvSpPr txBox="1"/>
          <p:nvPr/>
        </p:nvSpPr>
        <p:spPr>
          <a:xfrm>
            <a:off x="7030065" y="4482536"/>
            <a:ext cx="44784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 Independent auditing firms or review boards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F290E-A9E2-6E32-3315-0000DCFB945B}"/>
              </a:ext>
            </a:extLst>
          </p:cNvPr>
          <p:cNvSpPr txBox="1"/>
          <p:nvPr/>
        </p:nvSpPr>
        <p:spPr>
          <a:xfrm>
            <a:off x="7030065" y="5358839"/>
            <a:ext cx="447844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IFTA and IRP programs peer reviews every 5 years for compliance, Federal Highway Administration audits every 3 years</a:t>
            </a:r>
          </a:p>
        </p:txBody>
      </p:sp>
    </p:spTree>
    <p:extLst>
      <p:ext uri="{BB962C8B-B14F-4D97-AF65-F5344CB8AC3E}">
        <p14:creationId xmlns:p14="http://schemas.microsoft.com/office/powerpoint/2010/main" val="417289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5">
            <a:extLst>
              <a:ext uri="{FF2B5EF4-FFF2-40B4-BE49-F238E27FC236}">
                <a16:creationId xmlns:a16="http://schemas.microsoft.com/office/drawing/2014/main" id="{D3281106-E0F3-710C-13EA-A7694A321A4B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9C5882-9A32-9B26-ABC6-29AD6DC1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" y="281086"/>
            <a:ext cx="11575681" cy="1092307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How to Move Forward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C77C-6857-429A-ADFE-BFCD2A4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4D531A-D571-AA56-C864-D877C4D14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703500"/>
              </p:ext>
            </p:extLst>
          </p:nvPr>
        </p:nvGraphicFramePr>
        <p:xfrm>
          <a:off x="340659" y="1351624"/>
          <a:ext cx="11187726" cy="534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433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A7EA5B-BBBF-48DE-A108-7DC22CE9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3816"/>
            <a:ext cx="9989128" cy="1370940"/>
          </a:xfrm>
        </p:spPr>
        <p:txBody>
          <a:bodyPr/>
          <a:lstStyle/>
          <a:p>
            <a:r>
              <a:rPr lang="en-US" dirty="0"/>
              <a:t>Goals of Today’s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F50C3-5D5B-16B3-7302-9FA60E03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367BC-11BF-167A-E759-A193552166B6}"/>
              </a:ext>
            </a:extLst>
          </p:cNvPr>
          <p:cNvSpPr txBox="1"/>
          <p:nvPr/>
        </p:nvSpPr>
        <p:spPr>
          <a:xfrm>
            <a:off x="224074" y="6354633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6223F-A1AD-4935-49DA-3D2E68645E2B}"/>
              </a:ext>
            </a:extLst>
          </p:cNvPr>
          <p:cNvSpPr txBox="1"/>
          <p:nvPr/>
        </p:nvSpPr>
        <p:spPr>
          <a:xfrm>
            <a:off x="457199" y="1293091"/>
            <a:ext cx="10506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Define OCC’s current revenue streams that support motor carrier enforcement effort and answer questions from previous task force meetings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152CD-533F-CC82-228B-6BFE04239EC9}"/>
              </a:ext>
            </a:extLst>
          </p:cNvPr>
          <p:cNvSpPr txBox="1"/>
          <p:nvPr/>
        </p:nvSpPr>
        <p:spPr>
          <a:xfrm>
            <a:off x="457199" y="3271974"/>
            <a:ext cx="1050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Discuss critical impact to citation revenue dependent on where and how citations are processed</a:t>
            </a:r>
          </a:p>
        </p:txBody>
      </p:sp>
    </p:spTree>
    <p:extLst>
      <p:ext uri="{BB962C8B-B14F-4D97-AF65-F5344CB8AC3E}">
        <p14:creationId xmlns:p14="http://schemas.microsoft.com/office/powerpoint/2010/main" val="885997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A3CA80D-691B-5EBC-D45F-4B83E119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2357512"/>
            <a:ext cx="11006218" cy="21082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2" charset="0"/>
                <a:cs typeface="Arial" panose="020B0604020202020204" pitchFamily="34" charset="0"/>
              </a:rPr>
              <a:t>Holly George | Chief Financial Officer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 Medium" panose="00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2" charset="0"/>
                <a:cs typeface="Arial" panose="020B0604020202020204" pitchFamily="34" charset="0"/>
              </a:rPr>
              <a:t>p. 405-522-2045 | c. 405-517-0456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 Medium" panose="00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Montserrat Medium" panose="00000600000000000000" pitchFamily="2" charset="0"/>
                <a:cs typeface="Arial" panose="020B0604020202020204" pitchFamily="34" charset="0"/>
                <a:hlinkClick r:id="rId3"/>
              </a:rPr>
              <a:t>Oklahoma.gov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2" charset="0"/>
                <a:cs typeface="Arial" panose="020B0604020202020204" pitchFamily="34" charset="0"/>
              </a:rPr>
              <a:t> |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 Medium" panose="00000600000000000000" pitchFamily="2" charset="0"/>
                <a:cs typeface="Arial" panose="020B0604020202020204" pitchFamily="34" charset="0"/>
                <a:hlinkClick r:id="rId4"/>
              </a:rPr>
              <a:t>https://oklahoma.gov/occ.html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 Medium" panose="00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0F1E5-7521-A207-B68D-2E9B8C03230F}"/>
              </a:ext>
            </a:extLst>
          </p:cNvPr>
          <p:cNvSpPr txBox="1"/>
          <p:nvPr/>
        </p:nvSpPr>
        <p:spPr>
          <a:xfrm>
            <a:off x="424873" y="5394036"/>
            <a:ext cx="3112654" cy="11545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3191167B-E554-6C72-34B0-1035540EF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F9D191-9C08-0108-2865-7E27A714A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95" y="4677110"/>
            <a:ext cx="4160520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6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219C9B-9476-E285-4632-E2E73A996769}"/>
              </a:ext>
            </a:extLst>
          </p:cNvPr>
          <p:cNvSpPr txBox="1">
            <a:spLocks/>
          </p:cNvSpPr>
          <p:nvPr/>
        </p:nvSpPr>
        <p:spPr>
          <a:xfrm>
            <a:off x="200890" y="2322286"/>
            <a:ext cx="6396680" cy="221515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Appendix- OCC Revenue Detail for Transportation 5-year History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C417A-D4DF-0CB3-2795-37DA529E7099}"/>
              </a:ext>
            </a:extLst>
          </p:cNvPr>
          <p:cNvSpPr txBox="1"/>
          <p:nvPr/>
        </p:nvSpPr>
        <p:spPr>
          <a:xfrm>
            <a:off x="294237" y="6255464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</p:spTree>
    <p:extLst>
      <p:ext uri="{BB962C8B-B14F-4D97-AF65-F5344CB8AC3E}">
        <p14:creationId xmlns:p14="http://schemas.microsoft.com/office/powerpoint/2010/main" val="4083194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72" y="408523"/>
            <a:ext cx="11394141" cy="83737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Appendix- Detail of All OCC Transportation Revenue Retained</a:t>
            </a:r>
            <a:b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1600" b="0" i="1" dirty="0">
                <a:solidFill>
                  <a:schemeClr val="bg1"/>
                </a:solidFill>
                <a:ea typeface="+mj-lt"/>
                <a:cs typeface="+mj-lt"/>
              </a:rPr>
              <a:t>All numbers reflect OCC’s portion of actual revenue retained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759092"/>
              </p:ext>
            </p:extLst>
          </p:nvPr>
        </p:nvGraphicFramePr>
        <p:xfrm>
          <a:off x="286172" y="1528860"/>
          <a:ext cx="11189856" cy="4947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2592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593120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Citations- TOSS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$9,881,621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$7,911,504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$6,809,704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$10,848,850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$10,292,369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Appropriations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$2,657,044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$3,817,150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$3,641,464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$3,644,180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$3,644,180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8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IRP- ARCS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$3,819,566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$6,300,480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$6,446,774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$6,739,332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$6,831,804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43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IRP-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$2,697,045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$1,627,446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$1,492,895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$1,543,487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$1,443,012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IRP- Fuel Permit Service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$508,250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$617,870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$725,040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$870,020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$732,900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2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IRP- MLA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6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IRP- 72 HR Permit </a:t>
                      </a:r>
                    </a:p>
                    <a:p>
                      <a:r>
                        <a:rPr lang="en-US" sz="1600" dirty="0"/>
                        <a:t>(in lieu of IRP registration)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$102,112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$31,515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$36,406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$43,128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$37,783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64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IFTA- License &amp; Decals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$378,442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$355,046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$317,346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$323,860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$332,894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73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IFTA- Reinstatement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$75,932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$72,900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$78,900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95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IFTA- 120 HR Permit</a:t>
                      </a:r>
                    </a:p>
                    <a:p>
                      <a:r>
                        <a:rPr lang="en-US" sz="1600" dirty="0"/>
                        <a:t>(in lieu of IFTA license)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$65,842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$59,284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$70,768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$86,156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$69,260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68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659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Appendix- Detail of All OCC Transportation Revenue Retained</a:t>
            </a:r>
            <a:b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1600" b="0" i="1" dirty="0">
                <a:solidFill>
                  <a:schemeClr val="bg1"/>
                </a:solidFill>
                <a:ea typeface="+mj-lt"/>
                <a:cs typeface="+mj-lt"/>
              </a:rPr>
              <a:t>All numbers reflect OCC’s portion of actual revenue retained</a:t>
            </a:r>
            <a:endParaRPr lang="en-US" sz="1600" b="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197082"/>
              </p:ext>
            </p:extLst>
          </p:nvPr>
        </p:nvGraphicFramePr>
        <p:xfrm>
          <a:off x="286172" y="1528860"/>
          <a:ext cx="11189856" cy="509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2592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593120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42594">
                <a:tc>
                  <a:txBody>
                    <a:bodyPr/>
                    <a:lstStyle/>
                    <a:p>
                      <a:r>
                        <a:rPr lang="en-US" dirty="0"/>
                        <a:t>OCC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14045">
                <a:tc>
                  <a:txBody>
                    <a:bodyPr/>
                    <a:lstStyle/>
                    <a:p>
                      <a:r>
                        <a:rPr lang="en-US" sz="1600" dirty="0"/>
                        <a:t>TRN Network Co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r>
                        <a:rPr lang="en-US" sz="1600" dirty="0"/>
                        <a:t>Unified Carrier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$2,457,796</a:t>
                      </a:r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$2,457,796</a:t>
                      </a:r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$2,457,796</a:t>
                      </a:r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$2,457,796</a:t>
                      </a:r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$2,457,796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63976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r>
                        <a:rPr lang="en-US" sz="1600" dirty="0"/>
                        <a:t>Household Goods-Sub-application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$10,250*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$15,450*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828821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r>
                        <a:rPr lang="en-US" sz="1600" dirty="0"/>
                        <a:t>Household Goods- Original application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83681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r>
                        <a:rPr lang="en-US" sz="1600" dirty="0"/>
                        <a:t>Household Goods- Renewal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438445"/>
                  </a:ext>
                </a:extLst>
              </a:tr>
              <a:tr h="314045">
                <a:tc>
                  <a:txBody>
                    <a:bodyPr/>
                    <a:lstStyle/>
                    <a:p>
                      <a:r>
                        <a:rPr lang="en-US" sz="1600" dirty="0"/>
                        <a:t>Identification Device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$136,081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$115,173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$113,008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$114,212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$117,516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67764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r>
                        <a:rPr lang="en-US" sz="1600" dirty="0"/>
                        <a:t>Intrastate-MC License-Application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$104,460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$89,410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$91,600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$106,600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$98,200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23895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r>
                        <a:rPr lang="en-US" sz="1600" dirty="0"/>
                        <a:t>Intrastate-MC License-Renewal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$118,564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$113,000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$69,700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$68,250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68380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r>
                        <a:rPr lang="en-US" sz="1600" dirty="0"/>
                        <a:t>Intrastate-MC License- Reinstatement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4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35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630194"/>
              </p:ext>
            </p:extLst>
          </p:nvPr>
        </p:nvGraphicFramePr>
        <p:xfrm>
          <a:off x="286172" y="1528860"/>
          <a:ext cx="11189856" cy="4912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2592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593120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Intrastate-PC License-Application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$28,518*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$20,800*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$17,300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$22,600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$39,150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4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Intrastate-PC License- Renewal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$18,100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8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Intrastate-MC/PC License-Upgrade/downgrade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43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 Change-Application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Non-Consensual Towing-Assessment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$139,533*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$147,144*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$135,696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$143,369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$140,313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2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Non-Consensual Towing-Late Penalty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$4,766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73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Non-Consensual Towing-Non-Compliance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959293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90D704DF-25D8-187E-4CBF-700015CF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405485"/>
            <a:ext cx="11394141" cy="837374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Appendix- Detail of All OCC Transportation Revenue Retained</a:t>
            </a:r>
            <a:b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1600" b="0" i="1" dirty="0">
                <a:solidFill>
                  <a:schemeClr val="bg1"/>
                </a:solidFill>
                <a:ea typeface="+mj-lt"/>
                <a:cs typeface="+mj-lt"/>
              </a:rPr>
              <a:t>All numbers reflect OCC’s portion of actual revenue retained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727030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9" y="396249"/>
            <a:ext cx="11394141" cy="83737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700" dirty="0">
                <a:solidFill>
                  <a:schemeClr val="bg1"/>
                </a:solidFill>
                <a:ea typeface="+mj-lt"/>
                <a:cs typeface="+mj-lt"/>
              </a:rPr>
              <a:t>Appendix- Detail of All OCC Transportation Revenue Retained</a:t>
            </a:r>
            <a:b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1800" b="0" i="1" dirty="0">
                <a:solidFill>
                  <a:schemeClr val="bg1"/>
                </a:solidFill>
                <a:ea typeface="+mj-lt"/>
                <a:cs typeface="+mj-lt"/>
              </a:rPr>
              <a:t>All numbers reflect OCC’s portion of actual revenue retained</a:t>
            </a:r>
            <a:endParaRPr lang="en-US" sz="18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49855"/>
              </p:ext>
            </p:extLst>
          </p:nvPr>
        </p:nvGraphicFramePr>
        <p:xfrm>
          <a:off x="286172" y="1528860"/>
          <a:ext cx="11189856" cy="4912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2592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593120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Harvest Permit- 30 Day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$3,543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$4,108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6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Harvest Permit- 60 Day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8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Deleterious Substance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$137,550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$121,450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$107,800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$100,800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72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Hazardous Waste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$63,950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$58,150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$56,775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$48,100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$62,850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75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Filing Fee- TRN Docket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31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Fines/Penalties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$48,181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$24,640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Grant-PLS-Hazardous Liquid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$1,866,810*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$1,738,107*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$355,278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$371,273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$418,551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90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Grant-PLS-Natural Gas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$1,288,731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$1,373,711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$1,388,850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64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Grant-PLS-Underground Storage Tank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$47,703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$96,689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$58,458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73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Cost Recovery-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$52,656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$76,225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$41,009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$81,607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25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512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58172-453C-CC1B-F2AD-B3FFDD9E4EA2}"/>
              </a:ext>
            </a:extLst>
          </p:cNvPr>
          <p:cNvSpPr txBox="1"/>
          <p:nvPr/>
        </p:nvSpPr>
        <p:spPr>
          <a:xfrm>
            <a:off x="318500" y="4004424"/>
            <a:ext cx="49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3573-2AAD-D13A-74AE-F44759DFA8D1}"/>
              </a:ext>
            </a:extLst>
          </p:cNvPr>
          <p:cNvSpPr txBox="1"/>
          <p:nvPr/>
        </p:nvSpPr>
        <p:spPr>
          <a:xfrm>
            <a:off x="318500" y="2974368"/>
            <a:ext cx="504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5">
            <a:extLst>
              <a:ext uri="{FF2B5EF4-FFF2-40B4-BE49-F238E27FC236}">
                <a16:creationId xmlns:a16="http://schemas.microsoft.com/office/drawing/2014/main" id="{E89D8648-D0C7-40C2-AF73-2862F7246AC4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9" y="415230"/>
            <a:ext cx="11394141" cy="83737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700" dirty="0">
                <a:solidFill>
                  <a:schemeClr val="bg1"/>
                </a:solidFill>
                <a:ea typeface="+mj-lt"/>
                <a:cs typeface="+mj-lt"/>
              </a:rPr>
              <a:t>Appendix- Detail of All OCC Transportation Revenue Retained</a:t>
            </a:r>
            <a:br>
              <a:rPr lang="en-US" sz="44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1800" b="0" i="1" dirty="0">
                <a:solidFill>
                  <a:schemeClr val="bg1"/>
                </a:solidFill>
                <a:ea typeface="+mj-lt"/>
                <a:cs typeface="+mj-lt"/>
              </a:rPr>
              <a:t>All numbers reflect OCC’s portion of actual revenue retained</a:t>
            </a:r>
            <a:endParaRPr lang="en-US" sz="18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9DE7E-70E9-8C68-0850-0D0C675A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039720"/>
              </p:ext>
            </p:extLst>
          </p:nvPr>
        </p:nvGraphicFramePr>
        <p:xfrm>
          <a:off x="286172" y="1528860"/>
          <a:ext cx="11189856" cy="338328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2752592">
                  <a:extLst>
                    <a:ext uri="{9D8B030D-6E8A-4147-A177-3AD203B41FA5}">
                      <a16:colId xmlns:a16="http://schemas.microsoft.com/office/drawing/2014/main" val="62329307"/>
                    </a:ext>
                  </a:extLst>
                </a:gridCol>
                <a:gridCol w="1593120">
                  <a:extLst>
                    <a:ext uri="{9D8B030D-6E8A-4147-A177-3AD203B41FA5}">
                      <a16:colId xmlns:a16="http://schemas.microsoft.com/office/drawing/2014/main" val="1487085528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7866332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4012876452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4032805181"/>
                    </a:ext>
                  </a:extLst>
                </a:gridCol>
                <a:gridCol w="1727198">
                  <a:extLst>
                    <a:ext uri="{9D8B030D-6E8A-4147-A177-3AD203B41FA5}">
                      <a16:colId xmlns:a16="http://schemas.microsoft.com/office/drawing/2014/main" val="3452428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PLS-Hazardous Liquid Assessment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$1,406,432*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$1,458,625*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$410,810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$402,079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$370,077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7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PLS- Natural Gas Assessment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$1,061,099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$1,070,828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$1,098,610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6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0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Copies-IMVR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$8,400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59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Rule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$6,810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$7,076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$9,050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$5,530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2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Returned Payment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66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$26,763,825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$26,873,144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$25,975,741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$31,219,012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$30,057,355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3377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3B794DB-1F6C-ACFC-0891-F4FADAE5F4B2}"/>
              </a:ext>
            </a:extLst>
          </p:cNvPr>
          <p:cNvSpPr txBox="1"/>
          <p:nvPr/>
        </p:nvSpPr>
        <p:spPr>
          <a:xfrm>
            <a:off x="318500" y="5393803"/>
            <a:ext cx="1115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*FY19 and FY20 amounts were combined for certain revenue streams due to the limitations of OCC’s Case Processing system only allowing for 99 revenue codes. With IMS implementation on 07/01/2020, the issue was resolved to allow for more detailed reporting.</a:t>
            </a:r>
          </a:p>
        </p:txBody>
      </p:sp>
    </p:spTree>
    <p:extLst>
      <p:ext uri="{BB962C8B-B14F-4D97-AF65-F5344CB8AC3E}">
        <p14:creationId xmlns:p14="http://schemas.microsoft.com/office/powerpoint/2010/main" val="220264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A7EA5B-BBBF-48DE-A108-7DC22CE9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3816"/>
            <a:ext cx="9989128" cy="1370940"/>
          </a:xfrm>
        </p:spPr>
        <p:txBody>
          <a:bodyPr/>
          <a:lstStyle/>
          <a:p>
            <a:r>
              <a:rPr lang="en-US" dirty="0"/>
              <a:t>Goals of Today’s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F50C3-5D5B-16B3-7302-9FA60E03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367BC-11BF-167A-E759-A193552166B6}"/>
              </a:ext>
            </a:extLst>
          </p:cNvPr>
          <p:cNvSpPr txBox="1"/>
          <p:nvPr/>
        </p:nvSpPr>
        <p:spPr>
          <a:xfrm>
            <a:off x="224074" y="6354633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6223F-A1AD-4935-49DA-3D2E68645E2B}"/>
              </a:ext>
            </a:extLst>
          </p:cNvPr>
          <p:cNvSpPr txBox="1"/>
          <p:nvPr/>
        </p:nvSpPr>
        <p:spPr>
          <a:xfrm>
            <a:off x="457199" y="1293091"/>
            <a:ext cx="10506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Define OCC’s current revenue streams that support motor carrier enforcement effort and answer questions from previous task force meetings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152CD-533F-CC82-228B-6BFE04239EC9}"/>
              </a:ext>
            </a:extLst>
          </p:cNvPr>
          <p:cNvSpPr txBox="1"/>
          <p:nvPr/>
        </p:nvSpPr>
        <p:spPr>
          <a:xfrm>
            <a:off x="457199" y="3312613"/>
            <a:ext cx="1050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Discuss impact to citation revenue dependent on where and how citations are processed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08208-3A79-C6FD-6002-AA4868F47EB2}"/>
              </a:ext>
            </a:extLst>
          </p:cNvPr>
          <p:cNvSpPr txBox="1"/>
          <p:nvPr/>
        </p:nvSpPr>
        <p:spPr>
          <a:xfrm>
            <a:off x="457198" y="4747913"/>
            <a:ext cx="1050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Identify areas for further task force consideration with potential move of enforcement effort away from OCC</a:t>
            </a:r>
          </a:p>
        </p:txBody>
      </p:sp>
    </p:spTree>
    <p:extLst>
      <p:ext uri="{BB962C8B-B14F-4D97-AF65-F5344CB8AC3E}">
        <p14:creationId xmlns:p14="http://schemas.microsoft.com/office/powerpoint/2010/main" val="130332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BA25-2EED-2549-9BF9-D5772779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476500"/>
            <a:ext cx="5204013" cy="1903130"/>
          </a:xfrm>
        </p:spPr>
        <p:txBody>
          <a:bodyPr/>
          <a:lstStyle/>
          <a:p>
            <a:r>
              <a:rPr lang="en-US" dirty="0"/>
              <a:t>Transportation Division Revenue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367BC-11BF-167A-E759-A193552166B6}"/>
              </a:ext>
            </a:extLst>
          </p:cNvPr>
          <p:cNvSpPr txBox="1"/>
          <p:nvPr/>
        </p:nvSpPr>
        <p:spPr>
          <a:xfrm>
            <a:off x="224074" y="6354633"/>
            <a:ext cx="6097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Oklahoma Corporation Commission | Finance</a:t>
            </a:r>
          </a:p>
        </p:txBody>
      </p:sp>
    </p:spTree>
    <p:extLst>
      <p:ext uri="{BB962C8B-B14F-4D97-AF65-F5344CB8AC3E}">
        <p14:creationId xmlns:p14="http://schemas.microsoft.com/office/powerpoint/2010/main" val="38658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5">
            <a:extLst>
              <a:ext uri="{FF2B5EF4-FFF2-40B4-BE49-F238E27FC236}">
                <a16:creationId xmlns:a16="http://schemas.microsoft.com/office/drawing/2014/main" id="{D3281106-E0F3-710C-13EA-A7694A321A4B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9C5882-9A32-9B26-ABC6-29AD6DC1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" y="281086"/>
            <a:ext cx="11575681" cy="1092307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Total OCC Revenue by Divisions- $72,390,004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C77C-6857-429A-ADFE-BFCD2A4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A211-967E-0902-31EE-1324076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392" y="6348619"/>
            <a:ext cx="4114800" cy="365125"/>
          </a:xfrm>
        </p:spPr>
        <p:txBody>
          <a:bodyPr/>
          <a:lstStyle/>
          <a:p>
            <a:r>
              <a:rPr lang="en-US" dirty="0"/>
              <a:t>Revenue based on FY2023 actuals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DD498-CB62-B4B1-A4F6-C6C1D423CC6F}"/>
              </a:ext>
            </a:extLst>
          </p:cNvPr>
          <p:cNvSpPr txBox="1"/>
          <p:nvPr/>
        </p:nvSpPr>
        <p:spPr>
          <a:xfrm>
            <a:off x="8445357" y="4777483"/>
            <a:ext cx="3044576" cy="554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433C2-DADF-974A-1CC7-359ACABCF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93" y="1665458"/>
            <a:ext cx="10655413" cy="43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5">
            <a:extLst>
              <a:ext uri="{FF2B5EF4-FFF2-40B4-BE49-F238E27FC236}">
                <a16:creationId xmlns:a16="http://schemas.microsoft.com/office/drawing/2014/main" id="{D3281106-E0F3-710C-13EA-A7694A321A4B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9C5882-9A32-9B26-ABC6-29AD6DC1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" y="281086"/>
            <a:ext cx="11575681" cy="1092307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Total Transportation Division Revenue by Category- $30,057,355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C77C-6857-429A-ADFE-BFCD2A4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A211-967E-0902-31EE-1324076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392" y="6348619"/>
            <a:ext cx="4114800" cy="365125"/>
          </a:xfrm>
        </p:spPr>
        <p:txBody>
          <a:bodyPr/>
          <a:lstStyle/>
          <a:p>
            <a:r>
              <a:rPr lang="en-US" dirty="0"/>
              <a:t>Revenue based on FY2023 actuals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DD498-CB62-B4B1-A4F6-C6C1D423CC6F}"/>
              </a:ext>
            </a:extLst>
          </p:cNvPr>
          <p:cNvSpPr txBox="1"/>
          <p:nvPr/>
        </p:nvSpPr>
        <p:spPr>
          <a:xfrm>
            <a:off x="8445357" y="4777483"/>
            <a:ext cx="3044576" cy="554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2F14-F8F0-599D-F245-0D1612230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66" y="1495299"/>
            <a:ext cx="9490593" cy="4883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3AA0B2-CCB0-0DC1-2BB4-68A4CD282216}"/>
              </a:ext>
            </a:extLst>
          </p:cNvPr>
          <p:cNvSpPr txBox="1"/>
          <p:nvPr/>
        </p:nvSpPr>
        <p:spPr>
          <a:xfrm>
            <a:off x="401573" y="3195782"/>
            <a:ext cx="1884219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These </a:t>
            </a:r>
            <a:r>
              <a:rPr lang="en-US" sz="2000" dirty="0">
                <a:solidFill>
                  <a:schemeClr val="bg1"/>
                </a:solidFill>
              </a:rPr>
              <a:t>2 categories are related to motor carrier field enforcement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39D1BE-C718-83E2-6978-1F3EF659191A}"/>
              </a:ext>
            </a:extLst>
          </p:cNvPr>
          <p:cNvCxnSpPr>
            <a:cxnSpLocks/>
          </p:cNvCxnSpPr>
          <p:nvPr/>
        </p:nvCxnSpPr>
        <p:spPr>
          <a:xfrm flipH="1">
            <a:off x="2364509" y="3040525"/>
            <a:ext cx="1450109" cy="155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8DD2DA-C740-60CD-1A9A-6B399953A2C7}"/>
              </a:ext>
            </a:extLst>
          </p:cNvPr>
          <p:cNvCxnSpPr>
            <a:cxnSpLocks/>
          </p:cNvCxnSpPr>
          <p:nvPr/>
        </p:nvCxnSpPr>
        <p:spPr>
          <a:xfrm flipH="1" flipV="1">
            <a:off x="2285792" y="4095019"/>
            <a:ext cx="1528826" cy="43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6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7CC651-5A12-88F2-1851-3EF0532C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23" y="1128538"/>
            <a:ext cx="10335491" cy="5402643"/>
          </a:xfrm>
          <a:prstGeom prst="rect">
            <a:avLst/>
          </a:prstGeom>
        </p:spPr>
      </p:pic>
      <p:sp>
        <p:nvSpPr>
          <p:cNvPr id="4" name="Arrow: Pentagon 5">
            <a:extLst>
              <a:ext uri="{FF2B5EF4-FFF2-40B4-BE49-F238E27FC236}">
                <a16:creationId xmlns:a16="http://schemas.microsoft.com/office/drawing/2014/main" id="{D3281106-E0F3-710C-13EA-A7694A321A4B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9C5882-9A32-9B26-ABC6-29AD6DC1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" y="281086"/>
            <a:ext cx="11575681" cy="1092307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Total Transportation Revenue by Department- $30,057,355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C77C-6857-429A-ADFE-BFCD2A4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A211-967E-0902-31EE-1324076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392" y="6348619"/>
            <a:ext cx="4114800" cy="365125"/>
          </a:xfrm>
        </p:spPr>
        <p:txBody>
          <a:bodyPr/>
          <a:lstStyle/>
          <a:p>
            <a:r>
              <a:rPr lang="en-US" dirty="0"/>
              <a:t>Revenue based on FY2023 actuals</a:t>
            </a:r>
          </a:p>
        </p:txBody>
      </p:sp>
    </p:spTree>
    <p:extLst>
      <p:ext uri="{BB962C8B-B14F-4D97-AF65-F5344CB8AC3E}">
        <p14:creationId xmlns:p14="http://schemas.microsoft.com/office/powerpoint/2010/main" val="328994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02DDD4-8E4F-BEE7-1449-E91CB3604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05" y="1255422"/>
            <a:ext cx="10446327" cy="5275759"/>
          </a:xfrm>
          <a:prstGeom prst="rect">
            <a:avLst/>
          </a:prstGeom>
        </p:spPr>
      </p:pic>
      <p:sp>
        <p:nvSpPr>
          <p:cNvPr id="4" name="Arrow: Pentagon 5">
            <a:extLst>
              <a:ext uri="{FF2B5EF4-FFF2-40B4-BE49-F238E27FC236}">
                <a16:creationId xmlns:a16="http://schemas.microsoft.com/office/drawing/2014/main" id="{D3281106-E0F3-710C-13EA-A7694A321A4B}"/>
              </a:ext>
            </a:extLst>
          </p:cNvPr>
          <p:cNvSpPr/>
          <p:nvPr/>
        </p:nvSpPr>
        <p:spPr>
          <a:xfrm>
            <a:off x="0" y="281087"/>
            <a:ext cx="11851338" cy="109230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9C5882-9A32-9B26-ABC6-29AD6DC1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2" y="281086"/>
            <a:ext cx="11575681" cy="1092307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Total Transportation Revenue by Fund- $30,057,355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C77C-6857-429A-ADFE-BFCD2A4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D841-9DFC-4EEC-9042-92AAF1BEA8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A211-967E-0902-31EE-1324076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392" y="6348619"/>
            <a:ext cx="4114800" cy="365125"/>
          </a:xfrm>
        </p:spPr>
        <p:txBody>
          <a:bodyPr/>
          <a:lstStyle/>
          <a:p>
            <a:r>
              <a:rPr lang="en-US" dirty="0"/>
              <a:t>Revenue based on FY2023 actuals</a:t>
            </a:r>
          </a:p>
        </p:txBody>
      </p:sp>
    </p:spTree>
    <p:extLst>
      <p:ext uri="{BB962C8B-B14F-4D97-AF65-F5344CB8AC3E}">
        <p14:creationId xmlns:p14="http://schemas.microsoft.com/office/powerpoint/2010/main" val="3108767172"/>
      </p:ext>
    </p:extLst>
  </p:cSld>
  <p:clrMapOvr>
    <a:masterClrMapping/>
  </p:clrMapOvr>
</p:sld>
</file>

<file path=ppt/theme/theme1.xml><?xml version="1.0" encoding="utf-8"?>
<a:theme xmlns:a="http://schemas.openxmlformats.org/drawingml/2006/main" name="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602b2887-c6f2-4ac1-93b7-1e5a31376cda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3CAF2E73A20B4AA7373AAC2A38544B" ma:contentTypeVersion="16" ma:contentTypeDescription="Create a new document." ma:contentTypeScope="" ma:versionID="c5d28e65ade6d64edb2064ebbef906ef">
  <xsd:schema xmlns:xsd="http://www.w3.org/2001/XMLSchema" xmlns:xs="http://www.w3.org/2001/XMLSchema" xmlns:p="http://schemas.microsoft.com/office/2006/metadata/properties" xmlns:ns1="http://schemas.microsoft.com/sharepoint/v3" xmlns:ns3="a135d356-4ec0-40e1-a5ad-22e9eecb7bcf" xmlns:ns4="602b2887-c6f2-4ac1-93b7-1e5a31376cda" targetNamespace="http://schemas.microsoft.com/office/2006/metadata/properties" ma:root="true" ma:fieldsID="1c4728205dc33fb813393ac15c2cbc5a" ns1:_="" ns3:_="" ns4:_="">
    <xsd:import namespace="http://schemas.microsoft.com/sharepoint/v3"/>
    <xsd:import namespace="a135d356-4ec0-40e1-a5ad-22e9eecb7bcf"/>
    <xsd:import namespace="602b2887-c6f2-4ac1-93b7-1e5a31376c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5d356-4ec0-40e1-a5ad-22e9eecb7b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b2887-c6f2-4ac1-93b7-1e5a31376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D6EE8-E803-41F1-8733-77150CF4704C}">
  <ds:schemaRefs>
    <ds:schemaRef ds:uri="602b2887-c6f2-4ac1-93b7-1e5a31376cda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a135d356-4ec0-40e1-a5ad-22e9eecb7bc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FDE501-20F8-4E10-8280-B37C378E4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48B724-8603-4A17-8C95-A18555FBA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35d356-4ec0-40e1-a5ad-22e9eecb7bcf"/>
    <ds:schemaRef ds:uri="602b2887-c6f2-4ac1-93b7-1e5a31376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30776</TotalTime>
  <Words>2574</Words>
  <Application>Microsoft Office PowerPoint</Application>
  <PresentationFormat>Widescreen</PresentationFormat>
  <Paragraphs>787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Montserrat</vt:lpstr>
      <vt:lpstr>Montserrat Medium</vt:lpstr>
      <vt:lpstr>Times New Roman</vt:lpstr>
      <vt:lpstr>Wingdings</vt:lpstr>
      <vt:lpstr>Oklaholma </vt:lpstr>
      <vt:lpstr>Oklahoma Corporation Commission   Deep Dive into Transportation Revenue </vt:lpstr>
      <vt:lpstr>Goals of Today’s Presentation</vt:lpstr>
      <vt:lpstr>Goals of Today’s Presentation</vt:lpstr>
      <vt:lpstr>Goals of Today’s Presentation</vt:lpstr>
      <vt:lpstr>Transportation Division Revenue Sources</vt:lpstr>
      <vt:lpstr>Total OCC Revenue by Divisions- $72,390,004</vt:lpstr>
      <vt:lpstr>Total Transportation Division Revenue by Category- $30,057,355</vt:lpstr>
      <vt:lpstr>Total Transportation Revenue by Department- $30,057,355</vt:lpstr>
      <vt:lpstr>Total Transportation Revenue by Fund- $30,057,355</vt:lpstr>
      <vt:lpstr>Trucking One Stop Shop (TOSS) Fund</vt:lpstr>
      <vt:lpstr>Total OCC TOSS Revenue- $20,232,141</vt:lpstr>
      <vt:lpstr>TOSS Revenue Sources</vt:lpstr>
      <vt:lpstr>Portion of TOSS Revenue to OCC by Category-$20,232,141</vt:lpstr>
      <vt:lpstr>How Much TOSS Revenue does OCC Retain Each Year?</vt:lpstr>
      <vt:lpstr>TOSS Fund and OCC Motor Carrier Field Enforcement</vt:lpstr>
      <vt:lpstr>Motor Carrier Field Enforcement Program Effort Funding at OCC</vt:lpstr>
      <vt:lpstr>Motor Carrier Field Enforcement Only Expenses- as OCC operates today</vt:lpstr>
      <vt:lpstr>Motor Carrier Field Enforcement Only Expenses- if officers moved to DPS</vt:lpstr>
      <vt:lpstr>Motor Carrier Field Enforcement Only Expenses- if officers moved to DPS</vt:lpstr>
      <vt:lpstr>Motor Carrier Field Enforcement Only Expenses- if officers moved to DPS</vt:lpstr>
      <vt:lpstr> </vt:lpstr>
      <vt:lpstr>Citation Revenue Currently at OCC</vt:lpstr>
      <vt:lpstr>OCC Administrative Court vs. DPS*</vt:lpstr>
      <vt:lpstr>OCC Administrative Court vs. District Court*</vt:lpstr>
      <vt:lpstr>Currently How OCC Processes Citations Today</vt:lpstr>
      <vt:lpstr>Motor Carrier Field Enforcement Move to DPS</vt:lpstr>
      <vt:lpstr>Closing Remarks and Considerations</vt:lpstr>
      <vt:lpstr>Commission Audits Since 2007</vt:lpstr>
      <vt:lpstr>How to Move Forward</vt:lpstr>
      <vt:lpstr>PowerPoint Presentation</vt:lpstr>
      <vt:lpstr>PowerPoint Presentation</vt:lpstr>
      <vt:lpstr>Appendix- Detail of All OCC Transportation Revenue Retained All numbers reflect OCC’s portion of actual revenue retained</vt:lpstr>
      <vt:lpstr>Appendix- Detail of All OCC Transportation Revenue Retained All numbers reflect OCC’s portion of actual revenue retained</vt:lpstr>
      <vt:lpstr>Appendix- Detail of All OCC Transportation Revenue Retained All numbers reflect OCC’s portion of actual revenue retained</vt:lpstr>
      <vt:lpstr>Appendix- Detail of All OCC Transportation Revenue Retained All numbers reflect OCC’s portion of actual revenue retained</vt:lpstr>
      <vt:lpstr>Appendix- Detail of All OCC Transportation Revenue Retained All numbers reflect OCC’s portion of actual revenue retained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Holly George</cp:lastModifiedBy>
  <cp:revision>937</cp:revision>
  <dcterms:created xsi:type="dcterms:W3CDTF">2020-01-16T04:22:20Z</dcterms:created>
  <dcterms:modified xsi:type="dcterms:W3CDTF">2023-10-19T21:16:57Z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0x010100493CAF2E73A20B4AA7373AAC2A38544B</vt:lpwstr>
  </property>
  <property fmtid="{D5CDD505-2E9C-101B-9397-08002B2CF9AE}" pid="3" name="Order">
    <vt:r8>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